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7" r:id="rId2"/>
    <p:sldId id="256" r:id="rId3"/>
    <p:sldId id="259" r:id="rId4"/>
    <p:sldId id="304" r:id="rId5"/>
    <p:sldId id="261" r:id="rId6"/>
    <p:sldId id="314" r:id="rId7"/>
    <p:sldId id="315" r:id="rId8"/>
    <p:sldId id="316" r:id="rId9"/>
    <p:sldId id="264" r:id="rId10"/>
    <p:sldId id="306" r:id="rId11"/>
    <p:sldId id="307" r:id="rId12"/>
    <p:sldId id="308" r:id="rId13"/>
    <p:sldId id="309" r:id="rId14"/>
    <p:sldId id="311" r:id="rId15"/>
    <p:sldId id="312" r:id="rId16"/>
    <p:sldId id="313" r:id="rId17"/>
    <p:sldId id="310" r:id="rId18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DDFF"/>
    <a:srgbClr val="569CD6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17"/>
    <p:restoredTop sz="80162" autoAdjust="0"/>
  </p:normalViewPr>
  <p:slideViewPr>
    <p:cSldViewPr snapToGrid="0" snapToObjects="1">
      <p:cViewPr varScale="1">
        <p:scale>
          <a:sx n="116" d="100"/>
          <a:sy n="116" d="100"/>
        </p:scale>
        <p:origin x="242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B47243-285B-2741-8C7D-C88258D9CCFA}" type="datetimeFigureOut">
              <a:rPr lang="fr-FR" smtClean="0"/>
              <a:t>17/06/2021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CA9166-BC48-2C47-B9BF-6F57720E77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6282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88D39-B4EA-D24B-B9C3-6A64886EABE2}" type="datetimeFigureOut">
              <a:rPr lang="fr-FR" smtClean="0"/>
              <a:t>17/06/2021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0E2CBA-6097-B848-A7DA-4D7BD6EB30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80288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Réseau de réseaux, à commutation de paquets,  composé de millions de réseaux aussi bien publics que privés regroupés en réseaux autonomes interconnectés (91 000, en 2019)</a:t>
            </a:r>
          </a:p>
          <a:p>
            <a:r>
              <a:rPr lang="fr-FR" dirty="0"/>
              <a:t>Origine dans les années 60 =&gt; années 80 ARPANET</a:t>
            </a:r>
          </a:p>
          <a:p>
            <a:r>
              <a:rPr lang="fr-FR" dirty="0"/>
              <a:t>World Wide Web (WWW) =&gt; système hypertexte public fonctionnant sur Internet. Applications d’Internet, distincte d’autres applications comme le courrier électronique, la messagerie instantanée et le partage de fichiers en pair à pair. </a:t>
            </a:r>
          </a:p>
          <a:p>
            <a:r>
              <a:rPr lang="fr-FR" dirty="0"/>
              <a:t>Inventé au CERN en 1989 par Tim </a:t>
            </a:r>
            <a:r>
              <a:rPr lang="fr-FR" dirty="0" err="1"/>
              <a:t>Berners</a:t>
            </a:r>
            <a:r>
              <a:rPr lang="fr-FR" dirty="0"/>
              <a:t>-Lee =&gt; domaine public en 1993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E2CBA-6097-B848-A7DA-4D7BD6EB303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5589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0775029d0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0775029d0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871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Types de requêtes : HEAD, OPTIONS, CONNECT, TRACE, PUT, PATCH, DELETE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E2CBA-6097-B848-A7DA-4D7BD6EB303B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0075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Types de requêtes : HEAD, OPTIONS, CONNECT, TRACE, PUT, PATCH, DELETE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E2CBA-6097-B848-A7DA-4D7BD6EB303B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7517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E2CBA-6097-B848-A7DA-4D7BD6EB303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517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0775029d0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0775029d0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 = ressource identifiée par son emplacement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3317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0775029d0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0775029d0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 = ressource identifiée par son emplacement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880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E2CBA-6097-B848-A7DA-4D7BD6EB303B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9687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E2CBA-6097-B848-A7DA-4D7BD6EB303B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3012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0775029d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0775029d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131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0775029d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0775029d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5441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0775029d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0775029d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0364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angle rectangle 10"/>
          <p:cNvSpPr/>
          <p:nvPr userDrawn="1"/>
        </p:nvSpPr>
        <p:spPr>
          <a:xfrm flipV="1">
            <a:off x="0" y="-6"/>
            <a:ext cx="9144000" cy="4429827"/>
          </a:xfrm>
          <a:prstGeom prst="rtTriangle">
            <a:avLst/>
          </a:prstGeom>
          <a:solidFill>
            <a:srgbClr val="009DE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13" name="Sous-titre 2"/>
          <p:cNvSpPr>
            <a:spLocks noGrp="1"/>
          </p:cNvSpPr>
          <p:nvPr>
            <p:ph type="subTitle" idx="1"/>
          </p:nvPr>
        </p:nvSpPr>
        <p:spPr>
          <a:xfrm>
            <a:off x="1989073" y="2341150"/>
            <a:ext cx="5462301" cy="2083093"/>
          </a:xfrm>
          <a:prstGeom prst="rect">
            <a:avLst/>
          </a:prstGeom>
          <a:solidFill>
            <a:srgbClr val="443A31"/>
          </a:solidFill>
        </p:spPr>
        <p:txBody>
          <a:bodyPr lIns="180000" tIns="180000" rIns="180000" bIns="180000" anchor="ctr"/>
          <a:lstStyle>
            <a:lvl1pPr marL="0" indent="0" algn="l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Cliquez pour modifier le style des sous-titres du masque</a:t>
            </a:r>
          </a:p>
        </p:txBody>
      </p:sp>
      <p:pic>
        <p:nvPicPr>
          <p:cNvPr id="14" name="Image 13" descr="Animationx10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317" y="5350058"/>
            <a:ext cx="3184430" cy="1279341"/>
          </a:xfrm>
          <a:prstGeom prst="rect">
            <a:avLst/>
          </a:prstGeom>
        </p:spPr>
      </p:pic>
      <p:sp>
        <p:nvSpPr>
          <p:cNvPr id="15" name="Titre 14"/>
          <p:cNvSpPr>
            <a:spLocks noGrp="1"/>
          </p:cNvSpPr>
          <p:nvPr>
            <p:ph type="title"/>
          </p:nvPr>
        </p:nvSpPr>
        <p:spPr>
          <a:xfrm>
            <a:off x="203199" y="262056"/>
            <a:ext cx="6400800" cy="206651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3110068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4" name="Image 3" descr="Animationx10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12" y="2703766"/>
            <a:ext cx="7688302" cy="3088766"/>
          </a:xfrm>
          <a:prstGeom prst="rect">
            <a:avLst/>
          </a:prstGeom>
        </p:spPr>
      </p:pic>
      <p:sp>
        <p:nvSpPr>
          <p:cNvPr id="5" name="Triangle rectangle 4"/>
          <p:cNvSpPr/>
          <p:nvPr userDrawn="1"/>
        </p:nvSpPr>
        <p:spPr>
          <a:xfrm flipV="1">
            <a:off x="0" y="-6"/>
            <a:ext cx="9144000" cy="3479806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riangle rectangle 5"/>
          <p:cNvSpPr/>
          <p:nvPr userDrawn="1"/>
        </p:nvSpPr>
        <p:spPr>
          <a:xfrm flipH="1">
            <a:off x="0" y="6248400"/>
            <a:ext cx="9144000" cy="609600"/>
          </a:xfrm>
          <a:prstGeom prst="rtTriangle">
            <a:avLst/>
          </a:prstGeom>
          <a:solidFill>
            <a:schemeClr val="bg2"/>
          </a:solidFill>
          <a:ln w="1905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900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gner un rectangle à un seul coin 6"/>
          <p:cNvSpPr/>
          <p:nvPr userDrawn="1"/>
        </p:nvSpPr>
        <p:spPr>
          <a:xfrm>
            <a:off x="0" y="-1"/>
            <a:ext cx="9156701" cy="913639"/>
          </a:xfrm>
          <a:prstGeom prst="snip1Rect">
            <a:avLst>
              <a:gd name="adj" fmla="val 457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913638"/>
          </a:xfrm>
        </p:spPr>
        <p:txBody>
          <a:bodyPr lIns="360000">
            <a:norm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279400" y="1236134"/>
            <a:ext cx="8644466" cy="4890030"/>
          </a:xfrm>
        </p:spPr>
        <p:txBody>
          <a:bodyPr>
            <a:no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6"/>
              </a:buClr>
              <a:buSzTx/>
              <a:buFont typeface="Lucida Grande"/>
              <a:buChar char="➔"/>
              <a:tabLst/>
              <a:defRPr sz="240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E0"/>
              </a:buClr>
              <a:buSzTx/>
              <a:buFont typeface="Arial"/>
              <a:buChar char="›"/>
              <a:tabLst/>
              <a:defRPr sz="180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3pPr>
            <a:lvl4pPr marL="16002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 sz="1800"/>
            </a:lvl4pPr>
            <a:lvl5pPr marL="20574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»"/>
              <a:tabLst/>
              <a:defRPr sz="180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Cliquez pour modifier les styles du texte du masque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E0"/>
              </a:buClr>
              <a:buSzTx/>
              <a:buFont typeface="Arial"/>
              <a:buChar char="›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Deuxième niveau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Troisième niveau</a:t>
            </a:r>
          </a:p>
          <a:p>
            <a:pPr marL="1600200" marR="0" lvl="3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Quatrième niveau</a:t>
            </a:r>
          </a:p>
          <a:p>
            <a:pPr marL="2057400" marR="0" lvl="4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»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901702" y="6654800"/>
            <a:ext cx="2133600" cy="206375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BB2FA04C-1355-4CE6-8050-4BD994E23BD5}" type="datetime4">
              <a:rPr lang="fr-FR" smtClean="0"/>
              <a:t>17 juin 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39530" y="6654800"/>
            <a:ext cx="5257800" cy="206375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fr-FR"/>
              <a:t>DIU NSI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rgbClr val="009DE0"/>
                </a:solidFill>
              </a:defRPr>
            </a:lvl1pPr>
          </a:lstStyle>
          <a:p>
            <a:fld id="{DCE37727-CC04-7A46-938D-2CCFF056F773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90607" y="6404607"/>
            <a:ext cx="466094" cy="466094"/>
          </a:xfrm>
          <a:prstGeom prst="rect">
            <a:avLst/>
          </a:prstGeom>
        </p:spPr>
      </p:pic>
      <p:cxnSp>
        <p:nvCxnSpPr>
          <p:cNvPr id="10" name="Connecteur droit 9"/>
          <p:cNvCxnSpPr/>
          <p:nvPr userDrawn="1"/>
        </p:nvCxnSpPr>
        <p:spPr>
          <a:xfrm flipV="1">
            <a:off x="3001433" y="6653212"/>
            <a:ext cx="97367" cy="204788"/>
          </a:xfrm>
          <a:prstGeom prst="line">
            <a:avLst/>
          </a:prstGeom>
          <a:ln w="63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006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261534"/>
            <a:ext cx="4038600" cy="4864630"/>
          </a:xfrm>
        </p:spPr>
        <p:txBody>
          <a:bodyPr/>
          <a:lstStyle>
            <a:lvl1pPr marL="342900" indent="-342900">
              <a:buClr>
                <a:schemeClr val="accent6"/>
              </a:buClr>
              <a:buFont typeface="Brix Slab Bold" pitchFamily="50" charset="0"/>
              <a:buChar char="→"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261534"/>
            <a:ext cx="4038600" cy="4864629"/>
          </a:xfrm>
        </p:spPr>
        <p:txBody>
          <a:bodyPr/>
          <a:lstStyle>
            <a:lvl1pPr marL="342900" indent="-342900">
              <a:buClr>
                <a:schemeClr val="accent6"/>
              </a:buClr>
              <a:buFont typeface="Brix Slab Bold" pitchFamily="50" charset="0"/>
              <a:buChar char="→"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9" name="Rogner un rectangle à un seul coin 8"/>
          <p:cNvSpPr/>
          <p:nvPr userDrawn="1"/>
        </p:nvSpPr>
        <p:spPr>
          <a:xfrm>
            <a:off x="0" y="-1"/>
            <a:ext cx="9156701" cy="913639"/>
          </a:xfrm>
          <a:prstGeom prst="snip1Rect">
            <a:avLst>
              <a:gd name="adj" fmla="val 457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913638"/>
          </a:xfrm>
        </p:spPr>
        <p:txBody>
          <a:bodyPr lIns="360000">
            <a:norm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90607" y="6404607"/>
            <a:ext cx="466094" cy="466094"/>
          </a:xfrm>
          <a:prstGeom prst="rect">
            <a:avLst/>
          </a:prstGeom>
        </p:spPr>
      </p:pic>
      <p:sp>
        <p:nvSpPr>
          <p:cNvPr id="16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901702" y="6654800"/>
            <a:ext cx="2133600" cy="206375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A81C4219-47FF-4375-968D-EABA4A212953}" type="datetime4">
              <a:rPr lang="fr-FR" smtClean="0"/>
              <a:t>17 juin 2021</a:t>
            </a:fld>
            <a:endParaRPr lang="fr-FR" dirty="0"/>
          </a:p>
        </p:txBody>
      </p: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39530" y="6654800"/>
            <a:ext cx="5257800" cy="206375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fr-FR"/>
              <a:t>DIU NSI</a:t>
            </a:r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rgbClr val="009DE0"/>
                </a:solidFill>
              </a:defRPr>
            </a:lvl1pPr>
          </a:lstStyle>
          <a:p>
            <a:fld id="{DCE37727-CC04-7A46-938D-2CCFF056F773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19" name="Connecteur droit 18"/>
          <p:cNvCxnSpPr/>
          <p:nvPr userDrawn="1"/>
        </p:nvCxnSpPr>
        <p:spPr>
          <a:xfrm flipV="1">
            <a:off x="3001433" y="6653212"/>
            <a:ext cx="97367" cy="204788"/>
          </a:xfrm>
          <a:prstGeom prst="line">
            <a:avLst/>
          </a:prstGeom>
          <a:ln w="63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951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57193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 userDrawn="1"/>
        </p:nvSpPr>
        <p:spPr>
          <a:xfrm>
            <a:off x="429444" y="5759564"/>
            <a:ext cx="6768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009DE0"/>
                </a:solidFill>
              </a:rPr>
              <a:t>Chapitre 2</a:t>
            </a:r>
          </a:p>
        </p:txBody>
      </p:sp>
      <p:sp>
        <p:nvSpPr>
          <p:cNvPr id="8" name="Triangle isocèle 7"/>
          <p:cNvSpPr/>
          <p:nvPr userDrawn="1"/>
        </p:nvSpPr>
        <p:spPr>
          <a:xfrm rot="10800000">
            <a:off x="0" y="0"/>
            <a:ext cx="9144000" cy="5157192"/>
          </a:xfrm>
          <a:prstGeom prst="triangle">
            <a:avLst>
              <a:gd name="adj" fmla="val 100000"/>
            </a:avLst>
          </a:prstGeom>
          <a:solidFill>
            <a:srgbClr val="443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noFill/>
              </a:ln>
            </a:endParaRPr>
          </a:p>
        </p:txBody>
      </p:sp>
      <p:pic>
        <p:nvPicPr>
          <p:cNvPr id="9" name="Image 8" descr="Animationx10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492" y="5668744"/>
            <a:ext cx="1977280" cy="79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196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ChangeAspect="1"/>
          </p:cNvPicPr>
          <p:nvPr userDrawn="1"/>
        </p:nvPicPr>
        <p:blipFill>
          <a:blip r:embed="rId2"/>
          <a:srcRect t="18855" b="18855"/>
          <a:stretch>
            <a:fillRect/>
          </a:stretch>
        </p:blipFill>
        <p:spPr>
          <a:xfrm>
            <a:off x="4174859" y="1308100"/>
            <a:ext cx="4622000" cy="3022601"/>
          </a:xfrm>
          <a:prstGeom prst="rect">
            <a:avLst/>
          </a:prstGeom>
          <a:ln>
            <a:solidFill>
              <a:srgbClr val="009DE0"/>
            </a:solidFill>
          </a:ln>
        </p:spPr>
      </p:pic>
      <p:sp>
        <p:nvSpPr>
          <p:cNvPr id="5" name="Triangle rectangle 4"/>
          <p:cNvSpPr/>
          <p:nvPr userDrawn="1"/>
        </p:nvSpPr>
        <p:spPr>
          <a:xfrm flipH="1">
            <a:off x="7980618" y="3597542"/>
            <a:ext cx="816241" cy="73315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 userDrawn="1"/>
        </p:nvSpPr>
        <p:spPr>
          <a:xfrm>
            <a:off x="6714238" y="4390891"/>
            <a:ext cx="208262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r-FR" sz="1200" baseline="30000" dirty="0" err="1"/>
              <a:t>reptiumende</a:t>
            </a:r>
            <a:r>
              <a:rPr lang="fr-FR" sz="1200" baseline="30000" dirty="0"/>
              <a:t> </a:t>
            </a:r>
            <a:r>
              <a:rPr lang="fr-FR" sz="1200" baseline="30000" dirty="0" err="1"/>
              <a:t>re</a:t>
            </a:r>
            <a:r>
              <a:rPr lang="fr-FR" sz="1200" baseline="30000" dirty="0"/>
              <a:t> </a:t>
            </a:r>
            <a:r>
              <a:rPr lang="fr-FR" sz="1200" baseline="30000" dirty="0" err="1"/>
              <a:t>omnisinis</a:t>
            </a:r>
            <a:r>
              <a:rPr lang="fr-FR" sz="1200" baseline="30000" dirty="0"/>
              <a:t> </a:t>
            </a:r>
            <a:r>
              <a:rPr lang="fr-FR" sz="1200" baseline="30000" dirty="0" err="1"/>
              <a:t>dolori</a:t>
            </a:r>
            <a:r>
              <a:rPr lang="fr-FR" sz="1200" baseline="30000" dirty="0"/>
              <a:t> </a:t>
            </a:r>
            <a:r>
              <a:rPr lang="fr-FR" sz="1200" baseline="30000" dirty="0" err="1"/>
              <a:t>blaccup</a:t>
            </a:r>
            <a:endParaRPr lang="fr-FR" sz="1200" dirty="0"/>
          </a:p>
        </p:txBody>
      </p:sp>
      <p:sp>
        <p:nvSpPr>
          <p:cNvPr id="7" name="ZoneTexte 6"/>
          <p:cNvSpPr txBox="1"/>
          <p:nvPr userDrawn="1"/>
        </p:nvSpPr>
        <p:spPr>
          <a:xfrm>
            <a:off x="4174859" y="4795579"/>
            <a:ext cx="4545800" cy="14628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80800" rtlCol="0">
            <a:noAutofit/>
          </a:bodyPr>
          <a:lstStyle/>
          <a:p>
            <a:pPr>
              <a:buSzPct val="90000"/>
            </a:pPr>
            <a:r>
              <a:rPr lang="fr-FR" baseline="30000" dirty="0" err="1">
                <a:solidFill>
                  <a:srgbClr val="FFFFFF"/>
                </a:solidFill>
              </a:rPr>
              <a:t>Itas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eaquis</a:t>
            </a:r>
            <a:r>
              <a:rPr lang="fr-FR" baseline="30000" dirty="0">
                <a:solidFill>
                  <a:srgbClr val="FFFFFF"/>
                </a:solidFill>
              </a:rPr>
              <a:t> et </a:t>
            </a:r>
            <a:r>
              <a:rPr lang="fr-FR" b="1" baseline="30000" dirty="0" err="1">
                <a:solidFill>
                  <a:srgbClr val="FFFFFF"/>
                </a:solidFill>
              </a:rPr>
              <a:t>excerferum</a:t>
            </a:r>
            <a:r>
              <a:rPr lang="fr-FR" b="1" baseline="30000" dirty="0">
                <a:solidFill>
                  <a:srgbClr val="FFFFFF"/>
                </a:solidFill>
              </a:rPr>
              <a:t> </a:t>
            </a:r>
            <a:r>
              <a:rPr lang="fr-FR" b="1" baseline="30000" dirty="0" err="1">
                <a:solidFill>
                  <a:srgbClr val="FFFFFF"/>
                </a:solidFill>
              </a:rPr>
              <a:t>nuscien</a:t>
            </a:r>
            <a:r>
              <a:rPr lang="fr-FR" b="1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ditione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dic</a:t>
            </a:r>
            <a:r>
              <a:rPr lang="fr-FR" baseline="30000" dirty="0">
                <a:solidFill>
                  <a:srgbClr val="FFFFFF"/>
                </a:solidFill>
              </a:rPr>
              <a:t> tem </a:t>
            </a:r>
            <a:r>
              <a:rPr lang="fr-FR" baseline="30000" dirty="0" err="1">
                <a:solidFill>
                  <a:srgbClr val="FFFFFF"/>
                </a:solidFill>
              </a:rPr>
              <a:t>hiciliciist</a:t>
            </a:r>
            <a:r>
              <a:rPr lang="fr-FR" baseline="30000" dirty="0">
                <a:solidFill>
                  <a:srgbClr val="FFFFFF"/>
                </a:solidFill>
              </a:rPr>
              <a:t>, con rem </a:t>
            </a:r>
            <a:r>
              <a:rPr lang="fr-FR" baseline="30000" dirty="0" err="1">
                <a:solidFill>
                  <a:srgbClr val="FFFFFF"/>
                </a:solidFill>
              </a:rPr>
              <a:t>aut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volest</a:t>
            </a:r>
            <a:r>
              <a:rPr lang="fr-FR" baseline="30000" dirty="0">
                <a:solidFill>
                  <a:srgbClr val="FFFFFF"/>
                </a:solidFill>
              </a:rPr>
              <a:t>, </a:t>
            </a:r>
            <a:r>
              <a:rPr lang="fr-FR" baseline="30000" dirty="0" err="1">
                <a:solidFill>
                  <a:srgbClr val="FFFFFF"/>
                </a:solidFill>
              </a:rPr>
              <a:t>sedi</a:t>
            </a:r>
            <a:r>
              <a:rPr lang="fr-FR" baseline="30000" dirty="0">
                <a:solidFill>
                  <a:srgbClr val="FFFFFF"/>
                </a:solidFill>
              </a:rPr>
              <a:t> doles </a:t>
            </a:r>
            <a:r>
              <a:rPr lang="fr-FR" baseline="30000" dirty="0" err="1">
                <a:solidFill>
                  <a:srgbClr val="FFFFFF"/>
                </a:solidFill>
              </a:rPr>
              <a:t>erro</a:t>
            </a:r>
            <a:r>
              <a:rPr lang="fr-FR" baseline="30000" dirty="0">
                <a:solidFill>
                  <a:srgbClr val="FFFFFF"/>
                </a:solidFill>
              </a:rPr>
              <a:t> te sa </a:t>
            </a:r>
            <a:r>
              <a:rPr lang="fr-FR" baseline="30000" dirty="0" err="1">
                <a:solidFill>
                  <a:srgbClr val="FFFFFF"/>
                </a:solidFill>
              </a:rPr>
              <a:t>sam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volum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dolumqui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aceprae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eicipsa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pelesequod</a:t>
            </a:r>
            <a:endParaRPr lang="fr-FR" baseline="30000" dirty="0">
              <a:solidFill>
                <a:srgbClr val="FFFFFF"/>
              </a:solidFill>
            </a:endParaRPr>
          </a:p>
        </p:txBody>
      </p:sp>
      <p:sp>
        <p:nvSpPr>
          <p:cNvPr id="8" name="Espace réservé du contenu 2"/>
          <p:cNvSpPr txBox="1">
            <a:spLocks/>
          </p:cNvSpPr>
          <p:nvPr userDrawn="1"/>
        </p:nvSpPr>
        <p:spPr>
          <a:xfrm>
            <a:off x="4064709" y="4648519"/>
            <a:ext cx="934850" cy="294122"/>
          </a:xfrm>
          <a:prstGeom prst="rect">
            <a:avLst/>
          </a:prstGeom>
          <a:solidFill>
            <a:srgbClr val="FFFFFF"/>
          </a:solidFill>
          <a:ln w="6350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8000"/>
              <a:buFont typeface="Lucida Grande"/>
              <a:buChar char="❯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37600" indent="-176400" algn="l" defTabSz="4572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/>
              <a:buChar char="›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4800" indent="-1584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020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044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1200" b="1" dirty="0">
                <a:solidFill>
                  <a:schemeClr val="accent1"/>
                </a:solidFill>
              </a:rPr>
              <a:t>titre</a:t>
            </a:r>
          </a:p>
        </p:txBody>
      </p:sp>
      <p:sp>
        <p:nvSpPr>
          <p:cNvPr id="9" name="Espace réservé du contenu 2"/>
          <p:cNvSpPr txBox="1">
            <a:spLocks/>
          </p:cNvSpPr>
          <p:nvPr userDrawn="1"/>
        </p:nvSpPr>
        <p:spPr>
          <a:xfrm>
            <a:off x="4064709" y="1109195"/>
            <a:ext cx="1959241" cy="362838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8000"/>
              <a:buFont typeface="Lucida Grande"/>
              <a:buChar char="❯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37600" indent="-176400" algn="l" defTabSz="4572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/>
              <a:buChar char="›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4800" indent="-1584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020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044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1200" b="1">
                <a:solidFill>
                  <a:srgbClr val="FFFFFF"/>
                </a:solidFill>
              </a:rPr>
              <a:t>titre</a:t>
            </a:r>
            <a:endParaRPr lang="fr-FR" sz="1200" b="1" dirty="0">
              <a:solidFill>
                <a:srgbClr val="FFFFFF"/>
              </a:solidFill>
            </a:endParaRPr>
          </a:p>
        </p:txBody>
      </p:sp>
      <p:sp>
        <p:nvSpPr>
          <p:cNvPr id="10" name="ZoneTexte 9"/>
          <p:cNvSpPr txBox="1"/>
          <p:nvPr userDrawn="1"/>
        </p:nvSpPr>
        <p:spPr>
          <a:xfrm>
            <a:off x="330200" y="1308100"/>
            <a:ext cx="3594100" cy="50965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tIns="280800" rtlCol="0">
            <a:noAutofit/>
          </a:bodyPr>
          <a:lstStyle/>
          <a:p>
            <a:pPr>
              <a:buSzPct val="90000"/>
            </a:pPr>
            <a:r>
              <a:rPr lang="fr-FR" sz="3200" b="1" baseline="30000" dirty="0" err="1"/>
              <a:t>Itas</a:t>
            </a:r>
            <a:r>
              <a:rPr lang="fr-FR" sz="3200" b="1" baseline="30000" dirty="0"/>
              <a:t> </a:t>
            </a:r>
            <a:r>
              <a:rPr lang="fr-FR" sz="3200" b="1" baseline="30000" dirty="0" err="1"/>
              <a:t>eaquis</a:t>
            </a:r>
            <a:r>
              <a:rPr lang="fr-FR" sz="3200" b="1" baseline="30000" dirty="0"/>
              <a:t> et </a:t>
            </a:r>
          </a:p>
          <a:p>
            <a:pPr>
              <a:buSzPct val="90000"/>
            </a:pPr>
            <a:r>
              <a:rPr lang="fr-FR" sz="2400" b="1" baseline="30000" dirty="0" err="1"/>
              <a:t>excerferum</a:t>
            </a:r>
            <a:r>
              <a:rPr lang="fr-FR" sz="2400" b="1" baseline="30000" dirty="0"/>
              <a:t> </a:t>
            </a:r>
            <a:r>
              <a:rPr lang="fr-FR" sz="2400" b="1" baseline="30000" dirty="0" err="1"/>
              <a:t>nuscien</a:t>
            </a:r>
            <a:r>
              <a:rPr lang="fr-FR" sz="2400" b="1" baseline="30000" dirty="0"/>
              <a:t> </a:t>
            </a:r>
            <a:r>
              <a:rPr lang="fr-FR" sz="2400" baseline="30000" dirty="0" err="1"/>
              <a:t>ditione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dic</a:t>
            </a:r>
            <a:r>
              <a:rPr lang="fr-FR" sz="2400" baseline="30000" dirty="0"/>
              <a:t> tem </a:t>
            </a:r>
            <a:r>
              <a:rPr lang="fr-FR" sz="2400" baseline="30000" dirty="0" err="1"/>
              <a:t>hiciliciist</a:t>
            </a:r>
            <a:r>
              <a:rPr lang="fr-FR" sz="2400" baseline="30000" dirty="0"/>
              <a:t>, con rem </a:t>
            </a:r>
            <a:r>
              <a:rPr lang="fr-FR" sz="2400" baseline="30000" dirty="0" err="1"/>
              <a:t>aut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volest</a:t>
            </a:r>
            <a:r>
              <a:rPr lang="fr-FR" sz="2400" baseline="30000" dirty="0"/>
              <a:t>, </a:t>
            </a:r>
            <a:r>
              <a:rPr lang="fr-FR" sz="2400" baseline="30000" dirty="0" err="1"/>
              <a:t>sedi</a:t>
            </a:r>
            <a:r>
              <a:rPr lang="fr-FR" sz="2400" baseline="30000" dirty="0"/>
              <a:t> doles </a:t>
            </a:r>
            <a:r>
              <a:rPr lang="fr-FR" sz="2400" baseline="30000" dirty="0" err="1"/>
              <a:t>erro</a:t>
            </a:r>
            <a:r>
              <a:rPr lang="fr-FR" sz="2400" baseline="30000" dirty="0"/>
              <a:t> te sa </a:t>
            </a:r>
            <a:r>
              <a:rPr lang="fr-FR" sz="2400" baseline="30000" dirty="0" err="1"/>
              <a:t>sam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volum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dolumqui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aceprae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eicipsa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pelesequod</a:t>
            </a:r>
            <a:r>
              <a:rPr lang="fr-FR" sz="2400" baseline="30000" dirty="0"/>
              <a:t> que cum </a:t>
            </a:r>
            <a:r>
              <a:rPr lang="fr-FR" sz="2400" baseline="30000" dirty="0" err="1"/>
              <a:t>hicieni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hillant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endi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consequ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iduciet</a:t>
            </a:r>
            <a:r>
              <a:rPr lang="fr-FR" sz="2400" baseline="30000" dirty="0"/>
              <a:t> ut </a:t>
            </a:r>
            <a:r>
              <a:rPr lang="fr-FR" sz="2400" baseline="30000" dirty="0" err="1"/>
              <a:t>lab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int</a:t>
            </a:r>
            <a:r>
              <a:rPr lang="fr-FR" sz="2400" baseline="30000" dirty="0"/>
              <a:t>.</a:t>
            </a:r>
          </a:p>
          <a:p>
            <a:pPr marL="180975" indent="-165100">
              <a:buClr>
                <a:schemeClr val="accent6"/>
              </a:buClr>
              <a:buSzPct val="50000"/>
              <a:buFont typeface="Arial" panose="020B0604020202020204" pitchFamily="34" charset="0"/>
              <a:buChar char="›"/>
            </a:pPr>
            <a:r>
              <a:rPr lang="fr-FR" sz="2400" baseline="30000" dirty="0" err="1"/>
              <a:t>Ficiunt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dolupta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cone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poris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autaquu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ndamus</a:t>
            </a:r>
            <a:r>
              <a:rPr lang="fr-FR" sz="2400" baseline="30000" dirty="0"/>
              <a:t>, </a:t>
            </a:r>
            <a:r>
              <a:rPr lang="fr-FR" sz="2400" baseline="30000" dirty="0" err="1"/>
              <a:t>cusciisque</a:t>
            </a:r>
            <a:r>
              <a:rPr lang="fr-FR" sz="2400" baseline="30000" dirty="0"/>
              <a:t> mo tem </a:t>
            </a:r>
            <a:r>
              <a:rPr lang="fr-FR" sz="2400" baseline="30000" dirty="0" err="1"/>
              <a:t>aut</a:t>
            </a:r>
            <a:r>
              <a:rPr lang="fr-FR" sz="2400" baseline="30000" dirty="0"/>
              <a:t> ut </a:t>
            </a:r>
            <a:r>
              <a:rPr lang="fr-FR" sz="2400" baseline="30000" dirty="0" err="1"/>
              <a:t>fugitin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ullit</a:t>
            </a:r>
            <a:r>
              <a:rPr lang="fr-FR" sz="2400" baseline="30000" dirty="0"/>
              <a:t>, </a:t>
            </a:r>
            <a:r>
              <a:rPr lang="fr-FR" sz="2400" baseline="30000" dirty="0" err="1"/>
              <a:t>iliquo</a:t>
            </a:r>
            <a:endParaRPr lang="fr-FR" sz="2400" baseline="30000" dirty="0"/>
          </a:p>
          <a:p>
            <a:pPr marL="180975" indent="-165100">
              <a:buClr>
                <a:schemeClr val="accent6"/>
              </a:buClr>
              <a:buSzPct val="50000"/>
              <a:buFont typeface="Arial" panose="020B0604020202020204" pitchFamily="34" charset="0"/>
              <a:buChar char="›"/>
            </a:pPr>
            <a:r>
              <a:rPr lang="fr-FR" sz="2400" baseline="30000" dirty="0" err="1"/>
              <a:t>omnis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dolles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diorumquam</a:t>
            </a:r>
            <a:r>
              <a:rPr lang="fr-FR" sz="2400" baseline="30000" dirty="0"/>
              <a:t>, </a:t>
            </a:r>
            <a:r>
              <a:rPr lang="fr-FR" sz="2400" baseline="30000" dirty="0" err="1"/>
              <a:t>ius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sinvers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pelitia</a:t>
            </a:r>
            <a:r>
              <a:rPr lang="fr-FR" sz="2400" baseline="30000" dirty="0"/>
              <a:t> quo </a:t>
            </a:r>
            <a:r>
              <a:rPr lang="fr-FR" sz="2400" baseline="30000" dirty="0" err="1"/>
              <a:t>ea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nam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repudit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atisciam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expera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iliciae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cepernat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fugitas</a:t>
            </a:r>
            <a:r>
              <a:rPr lang="fr-FR" sz="2400" baseline="30000" dirty="0"/>
              <a:t> sa </a:t>
            </a:r>
            <a:r>
              <a:rPr lang="fr-FR" sz="2400" baseline="30000" dirty="0" err="1"/>
              <a:t>conse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molo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modi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berecti</a:t>
            </a:r>
            <a:r>
              <a:rPr lang="fr-FR" sz="2400" baseline="30000" dirty="0"/>
              <a:t> tem </a:t>
            </a:r>
            <a:r>
              <a:rPr lang="fr-FR" sz="2400" baseline="30000" dirty="0" err="1"/>
              <a:t>ius</a:t>
            </a:r>
            <a:r>
              <a:rPr lang="fr-FR" sz="2400" baseline="30000" dirty="0"/>
              <a:t>, officie </a:t>
            </a:r>
            <a:r>
              <a:rPr lang="fr-FR" sz="2400" baseline="30000" dirty="0" err="1"/>
              <a:t>ndiscipsam</a:t>
            </a:r>
            <a:endParaRPr lang="fr-FR" sz="2400" i="1" dirty="0"/>
          </a:p>
        </p:txBody>
      </p:sp>
      <p:sp>
        <p:nvSpPr>
          <p:cNvPr id="11" name="Rogner un rectangle à un seul coin 10"/>
          <p:cNvSpPr/>
          <p:nvPr userDrawn="1"/>
        </p:nvSpPr>
        <p:spPr>
          <a:xfrm>
            <a:off x="0" y="-1"/>
            <a:ext cx="9156701" cy="913639"/>
          </a:xfrm>
          <a:prstGeom prst="snip1Rect">
            <a:avLst>
              <a:gd name="adj" fmla="val 457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913638"/>
          </a:xfrm>
        </p:spPr>
        <p:txBody>
          <a:bodyPr lIns="360000">
            <a:norm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pic>
        <p:nvPicPr>
          <p:cNvPr id="21" name="Imag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90607" y="6404607"/>
            <a:ext cx="466094" cy="466094"/>
          </a:xfrm>
          <a:prstGeom prst="rect">
            <a:avLst/>
          </a:prstGeom>
        </p:spPr>
      </p:pic>
      <p:sp>
        <p:nvSpPr>
          <p:cNvPr id="23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901702" y="6654800"/>
            <a:ext cx="2133600" cy="206375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81E3CCF4-D669-4BB6-B0BE-EE495E88AE6B}" type="datetime4">
              <a:rPr lang="fr-FR" smtClean="0"/>
              <a:t>17 juin 2021</a:t>
            </a:fld>
            <a:endParaRPr lang="fr-FR" dirty="0"/>
          </a:p>
        </p:txBody>
      </p:sp>
      <p:sp>
        <p:nvSpPr>
          <p:cNvPr id="2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39530" y="6654800"/>
            <a:ext cx="5257800" cy="206375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fr-FR"/>
              <a:t>DIU NSI</a:t>
            </a:r>
          </a:p>
        </p:txBody>
      </p:sp>
      <p:sp>
        <p:nvSpPr>
          <p:cNvPr id="2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rgbClr val="009DE0"/>
                </a:solidFill>
              </a:defRPr>
            </a:lvl1pPr>
          </a:lstStyle>
          <a:p>
            <a:fld id="{DCE37727-CC04-7A46-938D-2CCFF056F773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26" name="Connecteur droit 25"/>
          <p:cNvCxnSpPr/>
          <p:nvPr userDrawn="1"/>
        </p:nvCxnSpPr>
        <p:spPr>
          <a:xfrm flipV="1">
            <a:off x="3001433" y="6653212"/>
            <a:ext cx="97367" cy="204788"/>
          </a:xfrm>
          <a:prstGeom prst="line">
            <a:avLst/>
          </a:prstGeom>
          <a:ln w="63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contenu 2"/>
          <p:cNvSpPr txBox="1">
            <a:spLocks/>
          </p:cNvSpPr>
          <p:nvPr userDrawn="1"/>
        </p:nvSpPr>
        <p:spPr>
          <a:xfrm>
            <a:off x="168009" y="1146614"/>
            <a:ext cx="2833424" cy="288000"/>
          </a:xfrm>
          <a:prstGeom prst="rect">
            <a:avLst/>
          </a:prstGeom>
          <a:solidFill>
            <a:schemeClr val="bg2"/>
          </a:solidFill>
          <a:ln w="25400" cap="flat" cmpd="sng" algn="ctr">
            <a:noFill/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8000"/>
              <a:buFont typeface="Lucida Grande"/>
              <a:buChar char="❯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37600" indent="-176400" algn="l" defTabSz="4572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/>
              <a:buChar char="›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4800" indent="-1584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020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044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1200" b="1" dirty="0">
                <a:solidFill>
                  <a:srgbClr val="FFFFFF"/>
                </a:solidFill>
              </a:rPr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484217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du contenu 3"/>
          <p:cNvPicPr>
            <a:picLocks noChangeAspect="1"/>
          </p:cNvPicPr>
          <p:nvPr userDrawn="1"/>
        </p:nvPicPr>
        <p:blipFill>
          <a:blip r:embed="rId2"/>
          <a:srcRect t="18855" b="18855"/>
          <a:stretch>
            <a:fillRect/>
          </a:stretch>
        </p:blipFill>
        <p:spPr>
          <a:xfrm>
            <a:off x="0" y="818567"/>
            <a:ext cx="9144000" cy="5439858"/>
          </a:xfrm>
          <a:prstGeom prst="rect">
            <a:avLst/>
          </a:prstGeom>
          <a:ln>
            <a:noFill/>
          </a:ln>
        </p:spPr>
      </p:pic>
      <p:sp>
        <p:nvSpPr>
          <p:cNvPr id="4" name="ZoneTexte 3"/>
          <p:cNvSpPr txBox="1"/>
          <p:nvPr userDrawn="1"/>
        </p:nvSpPr>
        <p:spPr>
          <a:xfrm>
            <a:off x="4390337" y="1575690"/>
            <a:ext cx="4361658" cy="2627048"/>
          </a:xfrm>
          <a:prstGeom prst="rect">
            <a:avLst/>
          </a:prstGeom>
          <a:solidFill>
            <a:srgbClr val="FFFFFF">
              <a:alpha val="92000"/>
            </a:srgbClr>
          </a:solidFill>
          <a:ln>
            <a:noFill/>
          </a:ln>
        </p:spPr>
        <p:txBody>
          <a:bodyPr wrap="square" tIns="280800" rtlCol="0">
            <a:noAutofit/>
          </a:bodyPr>
          <a:lstStyle/>
          <a:p>
            <a:pPr marL="355600" indent="-355600" defTabSz="541338">
              <a:spcBef>
                <a:spcPts val="1200"/>
              </a:spcBef>
              <a:buClr>
                <a:schemeClr val="accent6"/>
              </a:buClr>
              <a:buSzPct val="100000"/>
              <a:buFont typeface="Lucida Grande"/>
              <a:buChar char="➔"/>
              <a:tabLst/>
            </a:pPr>
            <a:r>
              <a:rPr lang="fr-FR" sz="2800" b="1" i="0" baseline="30000" dirty="0" err="1"/>
              <a:t>excerferum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nuscien</a:t>
            </a:r>
            <a:endParaRPr lang="fr-FR" sz="2800" b="1" i="0" baseline="30000" dirty="0"/>
          </a:p>
          <a:p>
            <a:pPr marL="355600" indent="-355600" defTabSz="541338">
              <a:spcBef>
                <a:spcPts val="1200"/>
              </a:spcBef>
              <a:buClr>
                <a:schemeClr val="accent6"/>
              </a:buClr>
              <a:buSzPct val="100000"/>
              <a:buFont typeface="Lucida Grande"/>
              <a:buChar char="➔"/>
              <a:tabLst/>
            </a:pPr>
            <a:r>
              <a:rPr lang="fr-FR" sz="2800" b="1" i="0" baseline="30000" dirty="0" err="1"/>
              <a:t>ditione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dic</a:t>
            </a:r>
            <a:r>
              <a:rPr lang="fr-FR" sz="2800" b="1" i="0" baseline="30000" dirty="0"/>
              <a:t> tem </a:t>
            </a:r>
            <a:r>
              <a:rPr lang="fr-FR" sz="2800" b="1" i="0" baseline="30000" dirty="0" err="1"/>
              <a:t>hiciliciist</a:t>
            </a:r>
            <a:r>
              <a:rPr lang="fr-FR" sz="2800" b="1" i="0" baseline="30000" dirty="0"/>
              <a:t>, con rem </a:t>
            </a:r>
            <a:r>
              <a:rPr lang="fr-FR" sz="2800" b="1" i="0" baseline="30000" dirty="0" err="1"/>
              <a:t>aut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volest</a:t>
            </a:r>
            <a:r>
              <a:rPr lang="fr-FR" sz="2800" b="1" i="0" baseline="30000" dirty="0"/>
              <a:t>, </a:t>
            </a:r>
            <a:r>
              <a:rPr lang="fr-FR" sz="2800" b="1" i="0" baseline="30000" dirty="0" err="1"/>
              <a:t>sedi</a:t>
            </a:r>
            <a:r>
              <a:rPr lang="fr-FR" sz="2800" b="1" i="0" baseline="30000" dirty="0"/>
              <a:t> doles </a:t>
            </a:r>
          </a:p>
          <a:p>
            <a:pPr marL="355600" indent="-355600" defTabSz="541338">
              <a:spcBef>
                <a:spcPts val="1200"/>
              </a:spcBef>
              <a:buClr>
                <a:schemeClr val="accent6"/>
              </a:buClr>
              <a:buSzPct val="100000"/>
              <a:buFont typeface="Lucida Grande"/>
              <a:buChar char="➔"/>
              <a:tabLst/>
            </a:pPr>
            <a:r>
              <a:rPr lang="fr-FR" sz="2800" b="1" i="0" baseline="30000" dirty="0" err="1"/>
              <a:t>erro</a:t>
            </a:r>
            <a:r>
              <a:rPr lang="fr-FR" sz="2800" b="1" i="0" baseline="30000" dirty="0"/>
              <a:t> te sa </a:t>
            </a:r>
            <a:r>
              <a:rPr lang="fr-FR" sz="2800" b="1" i="0" baseline="30000" dirty="0" err="1"/>
              <a:t>sam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volum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dolumqui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aceprae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eicipsa</a:t>
            </a:r>
            <a:endParaRPr lang="fr-FR" sz="2800" b="1" i="0" baseline="30000" dirty="0"/>
          </a:p>
          <a:p>
            <a:pPr marL="355600" indent="-355600" defTabSz="541338">
              <a:spcBef>
                <a:spcPts val="1200"/>
              </a:spcBef>
              <a:buClr>
                <a:schemeClr val="accent6"/>
              </a:buClr>
              <a:buSzPct val="100000"/>
              <a:buFont typeface="Lucida Grande"/>
              <a:buChar char="➔"/>
              <a:tabLst/>
            </a:pPr>
            <a:r>
              <a:rPr lang="fr-FR" sz="2800" b="1" i="0" baseline="30000" dirty="0" err="1"/>
              <a:t>pelesequod</a:t>
            </a:r>
            <a:r>
              <a:rPr lang="fr-FR" sz="2800" b="1" i="0" baseline="30000" dirty="0"/>
              <a:t> que cum </a:t>
            </a:r>
            <a:r>
              <a:rPr lang="fr-FR" sz="2800" b="1" i="0" baseline="30000" dirty="0" err="1"/>
              <a:t>hicieni</a:t>
            </a:r>
            <a:endParaRPr lang="fr-FR" sz="2800" b="1" i="0" dirty="0"/>
          </a:p>
        </p:txBody>
      </p:sp>
      <p:sp>
        <p:nvSpPr>
          <p:cNvPr id="5" name="Espace réservé du contenu 2"/>
          <p:cNvSpPr txBox="1">
            <a:spLocks/>
          </p:cNvSpPr>
          <p:nvPr userDrawn="1"/>
        </p:nvSpPr>
        <p:spPr>
          <a:xfrm>
            <a:off x="4308103" y="1409704"/>
            <a:ext cx="829009" cy="267588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8000"/>
              <a:buFont typeface="Lucida Grande"/>
              <a:buChar char="❯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37600" indent="-176400" algn="l" defTabSz="4572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/>
              <a:buChar char="›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4800" indent="-1584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020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044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1800" b="1">
                <a:solidFill>
                  <a:srgbClr val="FFFFFF"/>
                </a:solidFill>
              </a:rPr>
              <a:t>titre</a:t>
            </a:r>
            <a:endParaRPr lang="fr-FR" sz="1800" b="1" dirty="0">
              <a:solidFill>
                <a:srgbClr val="FFFFFF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90607" y="6404607"/>
            <a:ext cx="466094" cy="466094"/>
          </a:xfrm>
          <a:prstGeom prst="rect">
            <a:avLst/>
          </a:prstGeom>
        </p:spPr>
      </p:pic>
      <p:sp>
        <p:nvSpPr>
          <p:cNvPr id="16" name="Rogner un rectangle à un seul coin 15"/>
          <p:cNvSpPr/>
          <p:nvPr userDrawn="1"/>
        </p:nvSpPr>
        <p:spPr>
          <a:xfrm>
            <a:off x="0" y="-1"/>
            <a:ext cx="9156701" cy="913639"/>
          </a:xfrm>
          <a:prstGeom prst="snip1Rect">
            <a:avLst>
              <a:gd name="adj" fmla="val 457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913638"/>
          </a:xfrm>
        </p:spPr>
        <p:txBody>
          <a:bodyPr lIns="360000">
            <a:norm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18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901702" y="6654800"/>
            <a:ext cx="2133600" cy="206375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2E52B8B1-858B-4633-AE57-5B6CA9292F2B}" type="datetime4">
              <a:rPr lang="fr-FR" smtClean="0"/>
              <a:t>17 juin 2021</a:t>
            </a:fld>
            <a:endParaRPr lang="fr-FR" dirty="0"/>
          </a:p>
        </p:txBody>
      </p: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39530" y="6654800"/>
            <a:ext cx="5257800" cy="206375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fr-FR"/>
              <a:t>DIU NSI</a:t>
            </a:r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rgbClr val="009DE0"/>
                </a:solidFill>
              </a:defRPr>
            </a:lvl1pPr>
          </a:lstStyle>
          <a:p>
            <a:fld id="{DCE37727-CC04-7A46-938D-2CCFF056F773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21" name="Connecteur droit 20"/>
          <p:cNvCxnSpPr/>
          <p:nvPr userDrawn="1"/>
        </p:nvCxnSpPr>
        <p:spPr>
          <a:xfrm flipV="1">
            <a:off x="3001433" y="6653212"/>
            <a:ext cx="97367" cy="204788"/>
          </a:xfrm>
          <a:prstGeom prst="line">
            <a:avLst/>
          </a:prstGeom>
          <a:ln w="63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847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-60"/>
            <a:ext cx="9144000" cy="14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82700" y="347160"/>
            <a:ext cx="7578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82700" y="1560240"/>
            <a:ext cx="7578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○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■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○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■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●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○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■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860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709795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2" r:id="rId4"/>
    <p:sldLayoutId id="2147483654" r:id="rId5"/>
    <p:sldLayoutId id="2147483655" r:id="rId6"/>
    <p:sldLayoutId id="2147483656" r:id="rId7"/>
    <p:sldLayoutId id="2147483658" r:id="rId8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47675" indent="-447675" algn="l" defTabSz="457200" rtl="0" eaLnBrk="1" latinLnBrk="0" hangingPunct="1">
        <a:spcBef>
          <a:spcPct val="20000"/>
        </a:spcBef>
        <a:buClr>
          <a:schemeClr val="accent6"/>
        </a:buClr>
        <a:buFont typeface="Brix Slab Bold" pitchFamily="50" charset="0"/>
        <a:buChar char="→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1"/>
        </a:buClr>
        <a:buFont typeface="Lucida Grande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eshttp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Domain_Name_Syste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fr.wikipedia.org/wiki/Domain_Name_System" TargetMode="External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658201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863" y="2505123"/>
            <a:ext cx="2533524" cy="25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7921C1D7-9AAD-1441-9F6A-F19970F89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Fonctionnement du Web (4/6)</a:t>
            </a:r>
          </a:p>
        </p:txBody>
      </p:sp>
      <p:sp>
        <p:nvSpPr>
          <p:cNvPr id="114" name="Google Shape;114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ea typeface="Calibri"/>
                <a:cs typeface="Calibri"/>
                <a:sym typeface="Calibri"/>
              </a:rPr>
              <a:t>5. Envoie de la réponse HTTP (page HTML)</a:t>
            </a:r>
          </a:p>
        </p:txBody>
      </p:sp>
      <p:cxnSp>
        <p:nvCxnSpPr>
          <p:cNvPr id="117" name="Google Shape;117;p21"/>
          <p:cNvCxnSpPr>
            <a:cxnSpLocks/>
          </p:cNvCxnSpPr>
          <p:nvPr/>
        </p:nvCxnSpPr>
        <p:spPr>
          <a:xfrm flipV="1">
            <a:off x="4176584" y="3052119"/>
            <a:ext cx="3041456" cy="1705232"/>
          </a:xfrm>
          <a:prstGeom prst="straightConnector1">
            <a:avLst/>
          </a:prstGeom>
          <a:noFill/>
          <a:ln w="381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5B87F28A-5152-D743-821E-A2AA15F99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35" y="4469021"/>
            <a:ext cx="3822206" cy="2204139"/>
          </a:xfrm>
          <a:prstGeom prst="rect">
            <a:avLst/>
          </a:prstGeom>
        </p:spPr>
      </p:pic>
      <p:cxnSp>
        <p:nvCxnSpPr>
          <p:cNvPr id="9" name="Google Shape;133;p22">
            <a:extLst>
              <a:ext uri="{FF2B5EF4-FFF2-40B4-BE49-F238E27FC236}">
                <a16:creationId xmlns:a16="http://schemas.microsoft.com/office/drawing/2014/main" id="{11B00C56-9F68-CE48-A866-BCB4C0E0236D}"/>
              </a:ext>
            </a:extLst>
          </p:cNvPr>
          <p:cNvCxnSpPr>
            <a:cxnSpLocks/>
          </p:cNvCxnSpPr>
          <p:nvPr/>
        </p:nvCxnSpPr>
        <p:spPr>
          <a:xfrm flipH="1">
            <a:off x="4264911" y="3421961"/>
            <a:ext cx="2918799" cy="1670110"/>
          </a:xfrm>
          <a:prstGeom prst="straightConnector1">
            <a:avLst/>
          </a:prstGeom>
          <a:noFill/>
          <a:ln w="381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" name="Google Shape;134;p22">
            <a:extLst>
              <a:ext uri="{FF2B5EF4-FFF2-40B4-BE49-F238E27FC236}">
                <a16:creationId xmlns:a16="http://schemas.microsoft.com/office/drawing/2014/main" id="{8A004551-2835-5346-A532-FBA95E1F21A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2144" y="4801135"/>
            <a:ext cx="633900" cy="6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/>
          <p:nvPr/>
        </p:nvSpPr>
        <p:spPr>
          <a:xfrm>
            <a:off x="4727088" y="3421961"/>
            <a:ext cx="2028775" cy="1496028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HTTP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5;p21">
            <a:extLst>
              <a:ext uri="{FF2B5EF4-FFF2-40B4-BE49-F238E27FC236}">
                <a16:creationId xmlns:a16="http://schemas.microsoft.com/office/drawing/2014/main" id="{F4B5C604-0020-8742-AA25-8C15478059D8}"/>
              </a:ext>
            </a:extLst>
          </p:cNvPr>
          <p:cNvSpPr txBox="1"/>
          <p:nvPr/>
        </p:nvSpPr>
        <p:spPr>
          <a:xfrm>
            <a:off x="7218040" y="2089283"/>
            <a:ext cx="1705826" cy="459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i="1" dirty="0">
                <a:latin typeface="Calibri"/>
                <a:ea typeface="Calibri"/>
                <a:cs typeface="Calibri"/>
                <a:sym typeface="Calibri"/>
              </a:rPr>
              <a:t>Serveur  de UB</a:t>
            </a:r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298A8F3A-04A3-CB48-B40E-457859CD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188" y="6572641"/>
            <a:ext cx="457200" cy="304800"/>
          </a:xfrm>
        </p:spPr>
        <p:txBody>
          <a:bodyPr/>
          <a:lstStyle/>
          <a:p>
            <a:r>
              <a:rPr lang="fr-FR" dirty="0"/>
              <a:t>7</a:t>
            </a:r>
          </a:p>
        </p:txBody>
      </p:sp>
      <p:sp>
        <p:nvSpPr>
          <p:cNvPr id="13" name="Espace réservé de la date 3">
            <a:extLst>
              <a:ext uri="{FF2B5EF4-FFF2-40B4-BE49-F238E27FC236}">
                <a16:creationId xmlns:a16="http://schemas.microsoft.com/office/drawing/2014/main" id="{7C8C7606-875F-6645-9B2E-03EB99ECDB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702" y="6654800"/>
            <a:ext cx="2133600" cy="206375"/>
          </a:xfrm>
        </p:spPr>
        <p:txBody>
          <a:bodyPr/>
          <a:lstStyle/>
          <a:p>
            <a:fld id="{BB2FA04C-1355-4CE6-8050-4BD994E23BD5}" type="datetime4">
              <a:rPr lang="fr-FR" smtClean="0"/>
              <a:t>17 juin 2021</a:t>
            </a:fld>
            <a:endParaRPr lang="fr-FR" dirty="0"/>
          </a:p>
        </p:txBody>
      </p:sp>
      <p:sp>
        <p:nvSpPr>
          <p:cNvPr id="14" name="Espace réservé du pied de page 4">
            <a:extLst>
              <a:ext uri="{FF2B5EF4-FFF2-40B4-BE49-F238E27FC236}">
                <a16:creationId xmlns:a16="http://schemas.microsoft.com/office/drawing/2014/main" id="{FEF2FD16-4D9D-6A48-9DC4-C91D849E2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39530" y="6654800"/>
            <a:ext cx="5257800" cy="206375"/>
          </a:xfrm>
        </p:spPr>
        <p:txBody>
          <a:bodyPr/>
          <a:lstStyle/>
          <a:p>
            <a:r>
              <a:rPr lang="fr-FR"/>
              <a:t>DIU NSI</a:t>
            </a:r>
          </a:p>
        </p:txBody>
      </p:sp>
    </p:spTree>
    <p:extLst>
      <p:ext uri="{BB962C8B-B14F-4D97-AF65-F5344CB8AC3E}">
        <p14:creationId xmlns:p14="http://schemas.microsoft.com/office/powerpoint/2010/main" val="1800651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863" y="2505123"/>
            <a:ext cx="2533524" cy="25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7921C1D7-9AAD-1441-9F6A-F19970F89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Fonctionnement du Web (5/6)</a:t>
            </a:r>
          </a:p>
        </p:txBody>
      </p:sp>
      <p:sp>
        <p:nvSpPr>
          <p:cNvPr id="114" name="Google Shape;114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ea typeface="Calibri"/>
                <a:cs typeface="Calibri"/>
                <a:sym typeface="Calibri"/>
              </a:rPr>
              <a:t>6</a:t>
            </a:r>
            <a:r>
              <a:rPr lang="fr-FR" sz="2400" dirty="0">
                <a:ea typeface="Calibri"/>
                <a:cs typeface="Calibri"/>
                <a:sym typeface="Calibri"/>
              </a:rPr>
              <a:t>. Analyse du fichier HTML 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52425" algn="l"/>
              </a:tabLst>
            </a:pPr>
            <a:r>
              <a:rPr lang="fr-FR" dirty="0">
                <a:ea typeface="Calibri"/>
                <a:cs typeface="Calibri"/>
                <a:sym typeface="Calibri"/>
              </a:rPr>
              <a:t>7</a:t>
            </a:r>
            <a:r>
              <a:rPr lang="fr-FR" sz="2400" dirty="0">
                <a:ea typeface="Calibri"/>
                <a:cs typeface="Calibri"/>
                <a:sym typeface="Calibri"/>
              </a:rPr>
              <a:t>. Demande des ressources complémentaires </a:t>
            </a:r>
            <a:br>
              <a:rPr lang="fr-FR" sz="2400" dirty="0">
                <a:ea typeface="Calibri"/>
                <a:cs typeface="Calibri"/>
                <a:sym typeface="Calibri"/>
              </a:rPr>
            </a:br>
            <a:r>
              <a:rPr lang="fr-FR" sz="2400" dirty="0">
                <a:ea typeface="Calibri"/>
                <a:cs typeface="Calibri"/>
                <a:sym typeface="Calibri"/>
              </a:rPr>
              <a:t>	(images, feuilles de style…)</a:t>
            </a:r>
          </a:p>
        </p:txBody>
      </p:sp>
      <p:sp>
        <p:nvSpPr>
          <p:cNvPr id="115" name="Google Shape;115;p21"/>
          <p:cNvSpPr txBox="1"/>
          <p:nvPr/>
        </p:nvSpPr>
        <p:spPr>
          <a:xfrm>
            <a:off x="7218040" y="2089283"/>
            <a:ext cx="1705826" cy="459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i="1" dirty="0">
                <a:latin typeface="Calibri"/>
                <a:ea typeface="Calibri"/>
                <a:cs typeface="Calibri"/>
                <a:sym typeface="Calibri"/>
              </a:rPr>
              <a:t>Serveur  de UB</a:t>
            </a:r>
          </a:p>
        </p:txBody>
      </p:sp>
      <p:cxnSp>
        <p:nvCxnSpPr>
          <p:cNvPr id="117" name="Google Shape;117;p21"/>
          <p:cNvCxnSpPr>
            <a:cxnSpLocks/>
          </p:cNvCxnSpPr>
          <p:nvPr/>
        </p:nvCxnSpPr>
        <p:spPr>
          <a:xfrm flipV="1">
            <a:off x="4176584" y="3052119"/>
            <a:ext cx="3041456" cy="1705232"/>
          </a:xfrm>
          <a:prstGeom prst="straightConnector1">
            <a:avLst/>
          </a:prstGeom>
          <a:noFill/>
          <a:ln w="381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5B87F28A-5152-D743-821E-A2AA15F99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35" y="4469021"/>
            <a:ext cx="3822206" cy="2204139"/>
          </a:xfrm>
          <a:prstGeom prst="rect">
            <a:avLst/>
          </a:prstGeom>
        </p:spPr>
      </p:pic>
      <p:cxnSp>
        <p:nvCxnSpPr>
          <p:cNvPr id="9" name="Google Shape;133;p22">
            <a:extLst>
              <a:ext uri="{FF2B5EF4-FFF2-40B4-BE49-F238E27FC236}">
                <a16:creationId xmlns:a16="http://schemas.microsoft.com/office/drawing/2014/main" id="{11B00C56-9F68-CE48-A866-BCB4C0E0236D}"/>
              </a:ext>
            </a:extLst>
          </p:cNvPr>
          <p:cNvCxnSpPr>
            <a:cxnSpLocks/>
          </p:cNvCxnSpPr>
          <p:nvPr/>
        </p:nvCxnSpPr>
        <p:spPr>
          <a:xfrm flipH="1">
            <a:off x="4264911" y="3421961"/>
            <a:ext cx="2918799" cy="1670110"/>
          </a:xfrm>
          <a:prstGeom prst="straightConnector1">
            <a:avLst/>
          </a:prstGeom>
          <a:noFill/>
          <a:ln w="381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" name="Google Shape;134;p22">
            <a:extLst>
              <a:ext uri="{FF2B5EF4-FFF2-40B4-BE49-F238E27FC236}">
                <a16:creationId xmlns:a16="http://schemas.microsoft.com/office/drawing/2014/main" id="{8A004551-2835-5346-A532-FBA95E1F21A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8322" y="4775121"/>
            <a:ext cx="633900" cy="6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/>
          <p:nvPr/>
        </p:nvSpPr>
        <p:spPr>
          <a:xfrm>
            <a:off x="4727088" y="3421961"/>
            <a:ext cx="2028775" cy="1496028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HTTP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65;p24">
            <a:extLst>
              <a:ext uri="{FF2B5EF4-FFF2-40B4-BE49-F238E27FC236}">
                <a16:creationId xmlns:a16="http://schemas.microsoft.com/office/drawing/2014/main" id="{2D969059-173D-8E40-8EAF-AB71B6227C6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4887588"/>
            <a:ext cx="574325" cy="57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66;p24">
            <a:extLst>
              <a:ext uri="{FF2B5EF4-FFF2-40B4-BE49-F238E27FC236}">
                <a16:creationId xmlns:a16="http://schemas.microsoft.com/office/drawing/2014/main" id="{93CA2048-EDB4-6B47-B359-46B0F910A1A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36146" y="3771898"/>
            <a:ext cx="574325" cy="57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67;p24">
            <a:extLst>
              <a:ext uri="{FF2B5EF4-FFF2-40B4-BE49-F238E27FC236}">
                <a16:creationId xmlns:a16="http://schemas.microsoft.com/office/drawing/2014/main" id="{C74C8A61-51B6-BB43-9F2A-73F27EC26DA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22987" y="4504082"/>
            <a:ext cx="574325" cy="57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298A8F3A-04A3-CB48-B40E-457859CD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</p:spPr>
        <p:txBody>
          <a:bodyPr/>
          <a:lstStyle/>
          <a:p>
            <a:r>
              <a:rPr lang="fr-FR" dirty="0"/>
              <a:t>8</a:t>
            </a:r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4B775413-0341-7F41-A037-83824CA516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702" y="6654800"/>
            <a:ext cx="2133600" cy="206375"/>
          </a:xfrm>
        </p:spPr>
        <p:txBody>
          <a:bodyPr/>
          <a:lstStyle/>
          <a:p>
            <a:fld id="{BB2FA04C-1355-4CE6-8050-4BD994E23BD5}" type="datetime4">
              <a:rPr lang="fr-FR" smtClean="0"/>
              <a:t>17 juin 2021</a:t>
            </a:fld>
            <a:endParaRPr lang="fr-FR" dirty="0"/>
          </a:p>
        </p:txBody>
      </p:sp>
      <p:sp>
        <p:nvSpPr>
          <p:cNvPr id="16" name="Espace réservé du pied de page 4">
            <a:extLst>
              <a:ext uri="{FF2B5EF4-FFF2-40B4-BE49-F238E27FC236}">
                <a16:creationId xmlns:a16="http://schemas.microsoft.com/office/drawing/2014/main" id="{DAD589C3-A6EE-C343-9662-9F69B92CC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39530" y="6654800"/>
            <a:ext cx="5257800" cy="206375"/>
          </a:xfrm>
        </p:spPr>
        <p:txBody>
          <a:bodyPr/>
          <a:lstStyle/>
          <a:p>
            <a:r>
              <a:rPr lang="fr-FR"/>
              <a:t>DIU NSI</a:t>
            </a:r>
          </a:p>
        </p:txBody>
      </p:sp>
    </p:spTree>
    <p:extLst>
      <p:ext uri="{BB962C8B-B14F-4D97-AF65-F5344CB8AC3E}">
        <p14:creationId xmlns:p14="http://schemas.microsoft.com/office/powerpoint/2010/main" val="2713247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F55375-F447-2940-89B1-2AE51CA1E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Fonctionnement du Web (6/6)</a:t>
            </a:r>
          </a:p>
        </p:txBody>
      </p:sp>
      <p:sp>
        <p:nvSpPr>
          <p:cNvPr id="84" name="Google Shape;84;p1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fr-FR" dirty="0"/>
              <a:t>8. Rendu graphique du contenu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18"/>
          <p:cNvPicPr preferRelativeResize="0"/>
          <p:nvPr/>
        </p:nvPicPr>
        <p:blipFill rotWithShape="1">
          <a:blip r:embed="rId3">
            <a:alphaModFix/>
          </a:blip>
          <a:srcRect l="21168" t="23855" r="59122" b="26703"/>
          <a:stretch/>
        </p:blipFill>
        <p:spPr>
          <a:xfrm>
            <a:off x="1013889" y="3339314"/>
            <a:ext cx="2437756" cy="3061257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7836337D-CA4B-B447-B1F8-F2B0689BBEBE}"/>
              </a:ext>
            </a:extLst>
          </p:cNvPr>
          <p:cNvGrpSpPr/>
          <p:nvPr/>
        </p:nvGrpSpPr>
        <p:grpSpPr>
          <a:xfrm>
            <a:off x="3839794" y="2958352"/>
            <a:ext cx="3705126" cy="3305015"/>
            <a:chOff x="3304621" y="2437788"/>
            <a:chExt cx="3289300" cy="2811001"/>
          </a:xfrm>
        </p:grpSpPr>
        <p:pic>
          <p:nvPicPr>
            <p:cNvPr id="87" name="Google Shape;8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22896" y="2437788"/>
              <a:ext cx="2570898" cy="1982425"/>
            </a:xfrm>
            <a:prstGeom prst="rect">
              <a:avLst/>
            </a:prstGeom>
            <a:noFill/>
            <a:ln w="1905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E81B9B36-3DC1-BE4E-9640-CA5B87C134ED}"/>
                </a:ext>
              </a:extLst>
            </p:cNvPr>
            <p:cNvSpPr txBox="1"/>
            <p:nvPr/>
          </p:nvSpPr>
          <p:spPr>
            <a:xfrm>
              <a:off x="4059403" y="2468011"/>
              <a:ext cx="1810590" cy="150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https://</a:t>
              </a:r>
              <a:r>
                <a:rPr lang="fr-FR" sz="600" dirty="0" err="1"/>
                <a:t>www.u-bordeaux.fr</a:t>
              </a:r>
              <a:r>
                <a:rPr lang="fr-FR" sz="600" dirty="0"/>
                <a:t>/</a:t>
              </a:r>
            </a:p>
          </p:txBody>
        </p:sp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588B0B76-8D48-2540-8CA5-A1B6D810B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04621" y="4639189"/>
              <a:ext cx="3289300" cy="609600"/>
            </a:xfrm>
            <a:prstGeom prst="rect">
              <a:avLst/>
            </a:prstGeom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CBA201B0-23CD-E54E-B912-2A970B3BAC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590" b="13137"/>
          <a:stretch/>
        </p:blipFill>
        <p:spPr>
          <a:xfrm>
            <a:off x="3891775" y="3195277"/>
            <a:ext cx="3300761" cy="208274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298A8F3A-04A3-CB48-B40E-457859CD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</p:spPr>
        <p:txBody>
          <a:bodyPr/>
          <a:lstStyle/>
          <a:p>
            <a:r>
              <a:rPr lang="fr-FR" dirty="0"/>
              <a:t>9</a:t>
            </a:r>
          </a:p>
        </p:txBody>
      </p:sp>
      <p:sp>
        <p:nvSpPr>
          <p:cNvPr id="11" name="Espace réservé de la date 3">
            <a:extLst>
              <a:ext uri="{FF2B5EF4-FFF2-40B4-BE49-F238E27FC236}">
                <a16:creationId xmlns:a16="http://schemas.microsoft.com/office/drawing/2014/main" id="{747E5071-EEF5-5D46-BEC0-02A16E3AEA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702" y="6654800"/>
            <a:ext cx="2133600" cy="206375"/>
          </a:xfrm>
        </p:spPr>
        <p:txBody>
          <a:bodyPr/>
          <a:lstStyle/>
          <a:p>
            <a:fld id="{BB2FA04C-1355-4CE6-8050-4BD994E23BD5}" type="datetime4">
              <a:rPr lang="fr-FR" smtClean="0"/>
              <a:t>17 juin 2021</a:t>
            </a:fld>
            <a:endParaRPr lang="fr-FR" dirty="0"/>
          </a:p>
        </p:txBody>
      </p:sp>
      <p:sp>
        <p:nvSpPr>
          <p:cNvPr id="12" name="Espace réservé du pied de page 4">
            <a:extLst>
              <a:ext uri="{FF2B5EF4-FFF2-40B4-BE49-F238E27FC236}">
                <a16:creationId xmlns:a16="http://schemas.microsoft.com/office/drawing/2014/main" id="{EEBED81D-F7A7-9C42-A362-788B83D3D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39530" y="6654800"/>
            <a:ext cx="5257800" cy="206375"/>
          </a:xfrm>
        </p:spPr>
        <p:txBody>
          <a:bodyPr/>
          <a:lstStyle/>
          <a:p>
            <a:r>
              <a:rPr lang="fr-FR"/>
              <a:t>DIU NSI</a:t>
            </a:r>
          </a:p>
        </p:txBody>
      </p:sp>
    </p:spTree>
    <p:extLst>
      <p:ext uri="{BB962C8B-B14F-4D97-AF65-F5344CB8AC3E}">
        <p14:creationId xmlns:p14="http://schemas.microsoft.com/office/powerpoint/2010/main" val="705168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09CA8C-1C97-9447-8873-8A203051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Protocole HTTP (</a:t>
            </a:r>
            <a:r>
              <a:rPr lang="en-US" b="1" dirty="0"/>
              <a:t>H</a:t>
            </a:r>
            <a:r>
              <a:rPr lang="en-US" dirty="0"/>
              <a:t>yper </a:t>
            </a:r>
            <a:r>
              <a:rPr lang="en-US" b="1" dirty="0"/>
              <a:t>T</a:t>
            </a:r>
            <a:r>
              <a:rPr lang="en-US" dirty="0"/>
              <a:t>ext </a:t>
            </a:r>
            <a:r>
              <a:rPr lang="en-US" b="1" dirty="0"/>
              <a:t>T</a:t>
            </a:r>
            <a:r>
              <a:rPr lang="en-US" dirty="0"/>
              <a:t>ransfer </a:t>
            </a:r>
            <a:r>
              <a:rPr lang="en-US" b="1" dirty="0"/>
              <a:t>P</a:t>
            </a:r>
            <a:r>
              <a:rPr lang="en-US" dirty="0"/>
              <a:t>rotocol)</a:t>
            </a:r>
            <a:endParaRPr lang="fr-FR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0DF9FC-E82F-9E46-949D-FF346B6A8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Modèle </a:t>
            </a:r>
            <a:r>
              <a:rPr lang="fr-FR" b="1" dirty="0"/>
              <a:t>client/serveur</a:t>
            </a:r>
          </a:p>
          <a:p>
            <a:pPr lvl="1"/>
            <a:r>
              <a:rPr lang="fr-FR" b="1" dirty="0"/>
              <a:t>Client</a:t>
            </a:r>
            <a:r>
              <a:rPr lang="fr-FR" dirty="0"/>
              <a:t> : navigateur Web (Chrome, Firefox, Safari…)</a:t>
            </a:r>
          </a:p>
          <a:p>
            <a:pPr lvl="1"/>
            <a:r>
              <a:rPr lang="fr-FR" b="1" dirty="0"/>
              <a:t>Serveur </a:t>
            </a:r>
            <a:r>
              <a:rPr lang="fr-FR" dirty="0"/>
              <a:t>: serveur Web (Apache, </a:t>
            </a:r>
            <a:r>
              <a:rPr lang="fr-FR" dirty="0" err="1"/>
              <a:t>Nginx</a:t>
            </a:r>
            <a:r>
              <a:rPr lang="fr-FR" dirty="0"/>
              <a:t>, IIS…)</a:t>
            </a:r>
          </a:p>
          <a:p>
            <a:pPr lvl="1"/>
            <a:r>
              <a:rPr lang="fr-FR" dirty="0"/>
              <a:t>Requêtes et réponses en mode </a:t>
            </a:r>
            <a:r>
              <a:rPr lang="fr-FR" b="1" dirty="0"/>
              <a:t>texte </a:t>
            </a:r>
          </a:p>
          <a:p>
            <a:pPr lvl="1"/>
            <a:r>
              <a:rPr lang="fr-FR" dirty="0"/>
              <a:t>Protocole </a:t>
            </a:r>
            <a:r>
              <a:rPr lang="fr-FR" b="1" dirty="0"/>
              <a:t>sans état</a:t>
            </a:r>
            <a:r>
              <a:rPr lang="fr-FR" dirty="0"/>
              <a:t> : aucune information conservée entre 2 connexions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DA26BCC-78F6-6541-8A71-19BFDC5E6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A04C-1355-4CE6-8050-4BD994E23BD5}" type="datetime4">
              <a:rPr lang="fr-FR" smtClean="0"/>
              <a:t>17 juin 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D1058D6-4D62-8244-963B-1939043AF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DIU NSI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9D8664-4A84-9C4E-A2E1-2806E6ECF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7727-CC04-7A46-938D-2CCFF056F773}" type="slidenum">
              <a:rPr lang="fr-FR" smtClean="0"/>
              <a:pPr/>
              <a:t>13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EC47D7-0462-0041-89D5-D02E8165F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112" y="3144212"/>
            <a:ext cx="4458575" cy="340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48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09CA8C-1C97-9447-8873-8A203051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Protocole HTTP (</a:t>
            </a:r>
            <a:r>
              <a:rPr lang="en-US" b="1" dirty="0"/>
              <a:t>H</a:t>
            </a:r>
            <a:r>
              <a:rPr lang="en-US" dirty="0"/>
              <a:t>yper </a:t>
            </a:r>
            <a:r>
              <a:rPr lang="en-US" b="1" dirty="0"/>
              <a:t>T</a:t>
            </a:r>
            <a:r>
              <a:rPr lang="en-US" dirty="0"/>
              <a:t>ext </a:t>
            </a:r>
            <a:r>
              <a:rPr lang="en-US" b="1" dirty="0"/>
              <a:t>T</a:t>
            </a:r>
            <a:r>
              <a:rPr lang="en-US" dirty="0"/>
              <a:t>ransfer </a:t>
            </a:r>
            <a:r>
              <a:rPr lang="en-US" b="1" dirty="0"/>
              <a:t>P</a:t>
            </a:r>
            <a:r>
              <a:rPr lang="en-US" dirty="0"/>
              <a:t>rotocol)</a:t>
            </a:r>
            <a:endParaRPr lang="fr-FR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0DF9FC-E82F-9E46-949D-FF346B6A8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Requêtes</a:t>
            </a:r>
            <a:r>
              <a:rPr lang="fr-FR" dirty="0"/>
              <a:t> </a:t>
            </a:r>
          </a:p>
          <a:p>
            <a:pPr lvl="1"/>
            <a:r>
              <a:rPr lang="fr-FR" b="1" dirty="0"/>
              <a:t>Commande</a:t>
            </a:r>
            <a:r>
              <a:rPr lang="fr-FR" dirty="0"/>
              <a:t> : type d’opération demandée (obtenir des données, envoyer des données, mettre à jour des données…)</a:t>
            </a:r>
          </a:p>
          <a:p>
            <a:pPr lvl="1"/>
            <a:r>
              <a:rPr lang="fr-FR" dirty="0"/>
              <a:t>URL identifiant la ressource sur le serveur Web</a:t>
            </a:r>
          </a:p>
          <a:p>
            <a:pPr lvl="2"/>
            <a:r>
              <a:rPr lang="fr-FR" b="1" dirty="0"/>
              <a:t>GET</a:t>
            </a:r>
            <a:r>
              <a:rPr lang="fr-FR" dirty="0"/>
              <a:t>		Récupérer une ressource (page HTML, image…)</a:t>
            </a:r>
          </a:p>
          <a:p>
            <a:pPr lvl="2"/>
            <a:r>
              <a:rPr lang="fr-FR" b="1" dirty="0"/>
              <a:t>POST</a:t>
            </a:r>
            <a:r>
              <a:rPr lang="fr-FR" dirty="0"/>
              <a:t>		Envoyer des données au serveur (formulaire)</a:t>
            </a:r>
          </a:p>
          <a:p>
            <a:pPr lvl="0">
              <a:buClr>
                <a:srgbClr val="EC6C43"/>
              </a:buClr>
            </a:pPr>
            <a:r>
              <a:rPr lang="fr-FR" b="1" dirty="0">
                <a:solidFill>
                  <a:srgbClr val="000000"/>
                </a:solidFill>
              </a:rPr>
              <a:t>Réponse</a:t>
            </a:r>
          </a:p>
          <a:p>
            <a:pPr lvl="1"/>
            <a:r>
              <a:rPr lang="fr-FR" dirty="0"/>
              <a:t>Code de </a:t>
            </a:r>
            <a:r>
              <a:rPr lang="fr-FR" dirty="0" err="1"/>
              <a:t>réponse</a:t>
            </a:r>
            <a:r>
              <a:rPr lang="fr-FR" dirty="0"/>
              <a:t> et contenu de la ressource </a:t>
            </a:r>
            <a:r>
              <a:rPr lang="fr-FR" dirty="0" err="1"/>
              <a:t>demandée</a:t>
            </a:r>
            <a:r>
              <a:rPr lang="fr-FR" dirty="0"/>
              <a:t> </a:t>
            </a:r>
          </a:p>
          <a:p>
            <a:pPr lvl="2"/>
            <a:r>
              <a:rPr lang="fr-FR" b="1" dirty="0"/>
              <a:t>200 	</a:t>
            </a:r>
            <a:r>
              <a:rPr lang="fr-FR" dirty="0" err="1"/>
              <a:t>Succès</a:t>
            </a:r>
            <a:endParaRPr lang="fr-FR" dirty="0"/>
          </a:p>
          <a:p>
            <a:pPr lvl="2"/>
            <a:r>
              <a:rPr lang="fr-FR" b="1" dirty="0"/>
              <a:t>302 	</a:t>
            </a:r>
            <a:r>
              <a:rPr lang="fr-FR" dirty="0"/>
              <a:t>Redirection </a:t>
            </a:r>
          </a:p>
          <a:p>
            <a:pPr lvl="2"/>
            <a:r>
              <a:rPr lang="fr-FR" b="1" dirty="0"/>
              <a:t>404 	</a:t>
            </a:r>
            <a:r>
              <a:rPr lang="fr-FR" dirty="0"/>
              <a:t>Ressource introuvable </a:t>
            </a:r>
          </a:p>
          <a:p>
            <a:pPr lvl="1"/>
            <a:r>
              <a:rPr lang="fr-FR" dirty="0"/>
              <a:t>Plus d’infos : </a:t>
            </a:r>
            <a:r>
              <a:rPr lang="fr-FR" dirty="0">
                <a:hlinkClick r:id="rId3" tooltip="http://www.codeshttp.com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http://www.codeshttp.com/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DA26BCC-78F6-6541-8A71-19BFDC5E6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A04C-1355-4CE6-8050-4BD994E23BD5}" type="datetime4">
              <a:rPr lang="fr-FR" smtClean="0"/>
              <a:t>17 juin 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D1058D6-4D62-8244-963B-1939043AF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DIU NSI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9D8664-4A84-9C4E-A2E1-2806E6ECF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7727-CC04-7A46-938D-2CCFF056F773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6581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0B8E8-1FE5-1C4F-B0BF-476E4584D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Une transaction </a:t>
            </a:r>
            <a:r>
              <a:rPr lang="en-US" dirty="0" err="1"/>
              <a:t>typique</a:t>
            </a:r>
            <a:r>
              <a:rPr lang="en-US" dirty="0"/>
              <a:t>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35967-63E5-474B-BE38-14DC2209E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Requête du client : client → serveur</a:t>
            </a:r>
            <a:endParaRPr lang="fr-FR" dirty="0"/>
          </a:p>
          <a:p>
            <a:pPr lvl="1"/>
            <a:r>
              <a:rPr lang="fr-FR" dirty="0"/>
              <a:t>demande du document </a:t>
            </a:r>
            <a:r>
              <a:rPr lang="fr-FR" b="1" dirty="0" err="1"/>
              <a:t>test.html</a:t>
            </a:r>
            <a:endParaRPr lang="fr-FR" b="1" dirty="0"/>
          </a:p>
          <a:p>
            <a:pPr marL="1371600" lvl="3" indent="0">
              <a:buNone/>
            </a:pPr>
            <a:r>
              <a:rPr lang="fr-FR" dirty="0">
                <a:solidFill>
                  <a:srgbClr val="C5392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fr-FR" dirty="0">
                <a:solidFill>
                  <a:srgbClr val="3747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fr-FR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test</a:t>
            </a:r>
            <a:r>
              <a:rPr lang="fr-FR" dirty="0" err="1">
                <a:solidFill>
                  <a:srgbClr val="3747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</a:t>
            </a:r>
            <a:r>
              <a:rPr lang="fr-FR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html</a:t>
            </a:r>
            <a: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  <a:t> HTTP/1.1 </a:t>
            </a:r>
          </a:p>
          <a:p>
            <a:pPr lvl="1">
              <a:spcBef>
                <a:spcPts val="1824"/>
              </a:spcBef>
            </a:pPr>
            <a:r>
              <a:rPr lang="fr-FR" dirty="0"/>
              <a:t>envoi des informations d’en-tête :</a:t>
            </a:r>
          </a:p>
          <a:p>
            <a:pPr lvl="2"/>
            <a:r>
              <a:rPr lang="fr-FR" dirty="0"/>
              <a:t>configuration du client</a:t>
            </a:r>
          </a:p>
          <a:p>
            <a:pPr lvl="2"/>
            <a:r>
              <a:rPr lang="fr-FR" dirty="0"/>
              <a:t>documents acceptés</a:t>
            </a:r>
          </a:p>
          <a:p>
            <a:pPr marL="1371600" lvl="3" indent="0">
              <a:buNone/>
            </a:pPr>
            <a: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fr-FR" dirty="0">
                <a:solidFill>
                  <a:srgbClr val="3747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</a:t>
            </a:r>
            <a: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  <a:t>Agent</a:t>
            </a:r>
            <a:r>
              <a:rPr lang="fr-FR" dirty="0">
                <a:solidFill>
                  <a:srgbClr val="3747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  <a: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  <a:t> Mozilla</a:t>
            </a:r>
            <a:r>
              <a:rPr lang="fr-FR" dirty="0">
                <a:solidFill>
                  <a:srgbClr val="3747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  <a:t>5.0</a:t>
            </a:r>
            <a:b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fr-FR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Accept</a:t>
            </a:r>
            <a:r>
              <a:rPr lang="fr-FR" dirty="0">
                <a:solidFill>
                  <a:srgbClr val="3747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  <a: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fr-FR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text</a:t>
            </a:r>
            <a: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  <a:t>/html </a:t>
            </a:r>
          </a:p>
          <a:p>
            <a:pPr lvl="1">
              <a:spcBef>
                <a:spcPts val="1832"/>
              </a:spcBef>
            </a:pPr>
            <a:r>
              <a:rPr lang="fr-FR" dirty="0"/>
              <a:t>envoi d’une ligne vide (fin de l’en-tête)</a:t>
            </a:r>
          </a:p>
          <a:p>
            <a:pPr lvl="1"/>
            <a:r>
              <a:rPr lang="fr-FR" dirty="0"/>
              <a:t>envoi du contenu (vide dans cet exemple)</a:t>
            </a:r>
          </a:p>
          <a:p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57136-EF8D-F642-B0EE-A9DBB2331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A04C-1355-4CE6-8050-4BD994E23BD5}" type="datetime4">
              <a:rPr lang="fr-FR" smtClean="0"/>
              <a:t>17 juin 2021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23847-EDF6-8542-BCF4-DC395425F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DIU NSI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CBD89-8161-2D49-9208-DA87C1212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7727-CC04-7A46-938D-2CCFF056F773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A66CE21-53CB-064D-A1E2-71FF44367D1B}"/>
              </a:ext>
            </a:extLst>
          </p:cNvPr>
          <p:cNvSpPr txBox="1">
            <a:spLocks/>
          </p:cNvSpPr>
          <p:nvPr/>
        </p:nvSpPr>
        <p:spPr>
          <a:xfrm>
            <a:off x="1377125" y="2020740"/>
            <a:ext cx="6389749" cy="415798"/>
          </a:xfrm>
          <a:prstGeom prst="rect">
            <a:avLst/>
          </a:prstGeom>
          <a:solidFill>
            <a:srgbClr val="FEF6E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447675" indent="-447675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Brix Slab Bold" pitchFamily="50" charset="0"/>
              <a:buChar char="→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9075" indent="0">
              <a:buNone/>
            </a:pP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GET </a:t>
            </a:r>
            <a:r>
              <a:rPr lang="fr-FR" sz="1800" dirty="0">
                <a:solidFill>
                  <a:srgbClr val="3747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fr-FR" sz="18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test</a:t>
            </a:r>
            <a:r>
              <a:rPr lang="fr-FR" sz="1800" dirty="0" err="1">
                <a:solidFill>
                  <a:srgbClr val="3747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</a:t>
            </a:r>
            <a:r>
              <a:rPr lang="fr-FR" sz="18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html</a:t>
            </a: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HTTP/1.1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E26CAF-0EE4-264A-AF2B-F4B0E6E89161}"/>
              </a:ext>
            </a:extLst>
          </p:cNvPr>
          <p:cNvSpPr txBox="1">
            <a:spLocks/>
          </p:cNvSpPr>
          <p:nvPr/>
        </p:nvSpPr>
        <p:spPr>
          <a:xfrm>
            <a:off x="1377125" y="3524000"/>
            <a:ext cx="6389749" cy="684954"/>
          </a:xfrm>
          <a:prstGeom prst="rect">
            <a:avLst/>
          </a:prstGeom>
          <a:solidFill>
            <a:srgbClr val="FEF6E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447675" indent="-447675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Brix Slab Bold" pitchFamily="50" charset="0"/>
              <a:buChar char="→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9075" indent="0">
              <a:buNone/>
            </a:pP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fr-FR" sz="1800" dirty="0">
                <a:solidFill>
                  <a:srgbClr val="3747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</a:t>
            </a: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Agent</a:t>
            </a:r>
            <a:r>
              <a:rPr lang="fr-FR" sz="1800" dirty="0">
                <a:solidFill>
                  <a:srgbClr val="3747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Mozilla</a:t>
            </a:r>
            <a:r>
              <a:rPr lang="fr-FR" sz="1800" dirty="0">
                <a:solidFill>
                  <a:srgbClr val="3747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5.0</a:t>
            </a:r>
            <a:b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fr-FR" sz="18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Accept</a:t>
            </a:r>
            <a:r>
              <a:rPr lang="fr-FR" sz="1800" dirty="0">
                <a:solidFill>
                  <a:srgbClr val="3747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fr-FR" sz="18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text</a:t>
            </a: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/html</a:t>
            </a:r>
          </a:p>
        </p:txBody>
      </p:sp>
    </p:spTree>
    <p:extLst>
      <p:ext uri="{BB962C8B-B14F-4D97-AF65-F5344CB8AC3E}">
        <p14:creationId xmlns:p14="http://schemas.microsoft.com/office/powerpoint/2010/main" val="402462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9A731-2296-2843-A049-6E05324D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 transaction </a:t>
            </a:r>
            <a:r>
              <a:rPr lang="en-US" dirty="0" err="1"/>
              <a:t>typique</a:t>
            </a:r>
            <a:r>
              <a:rPr lang="en-US" dirty="0"/>
              <a:t>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6A543-22D9-5144-A565-9C40D98D4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Requête du client : serveur → client</a:t>
            </a:r>
            <a:endParaRPr lang="fr-FR" dirty="0"/>
          </a:p>
          <a:p>
            <a:pPr lvl="1"/>
            <a:r>
              <a:rPr lang="fr-FR" dirty="0"/>
              <a:t>code indiquant l’état de la requête</a:t>
            </a:r>
          </a:p>
          <a:p>
            <a:pPr marL="0" indent="0">
              <a:buNone/>
            </a:pP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			HTTP/1.1 200 OK </a:t>
            </a:r>
          </a:p>
          <a:p>
            <a:pPr lvl="1">
              <a:spcBef>
                <a:spcPts val="1824"/>
              </a:spcBef>
            </a:pPr>
            <a:r>
              <a:rPr lang="fr-FR" dirty="0"/>
              <a:t>envoi des informations d’en-tête :</a:t>
            </a:r>
          </a:p>
          <a:p>
            <a:pPr lvl="2"/>
            <a:r>
              <a:rPr lang="fr-FR" dirty="0"/>
              <a:t>configuration du serveur</a:t>
            </a:r>
          </a:p>
          <a:p>
            <a:pPr lvl="2"/>
            <a:r>
              <a:rPr lang="fr-FR" dirty="0"/>
              <a:t>informations sur le document demandé</a:t>
            </a:r>
          </a:p>
          <a:p>
            <a:pPr marL="1371600" lvl="3" indent="0">
              <a:buNone/>
            </a:pPr>
            <a: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  <a:t>Date: Mon, 07 Jun 2021 08:04:18 GMT </a:t>
            </a:r>
            <a:b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  <a:t>Server: Apache/2.4.46 (Debian) </a:t>
            </a:r>
            <a:b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  <a:t>Content-</a:t>
            </a:r>
            <a:r>
              <a:rPr lang="fr-FR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Length</a:t>
            </a:r>
            <a: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3949 </a:t>
            </a:r>
            <a:b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  <a:t>Content-Type: </a:t>
            </a:r>
            <a:r>
              <a:rPr lang="fr-FR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text</a:t>
            </a:r>
            <a: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  <a:t>/html; </a:t>
            </a:r>
            <a:r>
              <a:rPr lang="fr-FR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charset</a:t>
            </a:r>
            <a: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  <a:t>=UTF-8</a:t>
            </a:r>
          </a:p>
          <a:p>
            <a:pPr lvl="1">
              <a:spcBef>
                <a:spcPts val="1832"/>
              </a:spcBef>
            </a:pPr>
            <a:r>
              <a:rPr lang="fr-FR" dirty="0"/>
              <a:t>envoi d’une ligne vide (fin de l’en-tête)</a:t>
            </a:r>
          </a:p>
          <a:p>
            <a:pPr lvl="1"/>
            <a:r>
              <a:rPr lang="fr-FR" dirty="0"/>
              <a:t>envoi du contenu si la requête a réussi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9DC7F-F398-C24D-8852-98A2DE4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A04C-1355-4CE6-8050-4BD994E23BD5}" type="datetime4">
              <a:rPr lang="fr-FR" smtClean="0"/>
              <a:t>17 juin 2021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31F35-A6EB-9646-BCBB-40730A141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DIU NSI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C34EE-0560-7645-860B-E20910C1A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7727-CC04-7A46-938D-2CCFF056F773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E310296-72DF-B74D-9EB0-73CDA16AB93D}"/>
              </a:ext>
            </a:extLst>
          </p:cNvPr>
          <p:cNvSpPr txBox="1">
            <a:spLocks/>
          </p:cNvSpPr>
          <p:nvPr/>
        </p:nvSpPr>
        <p:spPr>
          <a:xfrm>
            <a:off x="1359257" y="3542827"/>
            <a:ext cx="6389749" cy="1240949"/>
          </a:xfrm>
          <a:prstGeom prst="rect">
            <a:avLst/>
          </a:prstGeom>
          <a:solidFill>
            <a:srgbClr val="FEF6E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447675" indent="-447675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Brix Slab Bold" pitchFamily="50" charset="0"/>
              <a:buChar char="→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9075" indent="0">
              <a:buNone/>
            </a:pP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Date: Mon, 07 Jun 2021 08:04:18 GMT </a:t>
            </a:r>
            <a:b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Server: Apache/2.4.46 (Debian) </a:t>
            </a:r>
            <a:b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Content-</a:t>
            </a:r>
            <a:r>
              <a:rPr lang="fr-FR" sz="18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Length</a:t>
            </a: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3949 </a:t>
            </a:r>
            <a:b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Content-Type: </a:t>
            </a:r>
            <a:r>
              <a:rPr lang="fr-FR" sz="18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text</a:t>
            </a: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/html; </a:t>
            </a:r>
            <a:r>
              <a:rPr lang="fr-FR" sz="18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charset</a:t>
            </a: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=UTF-8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F831EF5-F80D-1146-85EF-5FA7B1677FEE}"/>
              </a:ext>
            </a:extLst>
          </p:cNvPr>
          <p:cNvSpPr txBox="1">
            <a:spLocks/>
          </p:cNvSpPr>
          <p:nvPr/>
        </p:nvSpPr>
        <p:spPr>
          <a:xfrm>
            <a:off x="1359257" y="2023382"/>
            <a:ext cx="6389749" cy="415798"/>
          </a:xfrm>
          <a:prstGeom prst="rect">
            <a:avLst/>
          </a:prstGeom>
          <a:solidFill>
            <a:srgbClr val="FEF6E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447675" indent="-447675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Brix Slab Bold" pitchFamily="50" charset="0"/>
              <a:buChar char="→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9075" indent="0">
              <a:buNone/>
            </a:pP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HTTP/1.1 200 OK</a:t>
            </a:r>
          </a:p>
        </p:txBody>
      </p:sp>
    </p:spTree>
    <p:extLst>
      <p:ext uri="{BB962C8B-B14F-4D97-AF65-F5344CB8AC3E}">
        <p14:creationId xmlns:p14="http://schemas.microsoft.com/office/powerpoint/2010/main" val="987025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606DA4-8001-7246-AC5D-E90037DA2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Inspection en mode développeur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5476728-7E3B-6F4E-A2A0-6855E68CE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A04C-1355-4CE6-8050-4BD994E23BD5}" type="datetime4">
              <a:rPr lang="fr-FR" smtClean="0"/>
              <a:t>17 juin 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6FCE40-73E3-5044-A6D9-3BEF6D3B0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DIU NSI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3D60DBD-DE02-6D45-B602-98449E5E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7727-CC04-7A46-938D-2CCFF056F773}" type="slidenum">
              <a:rPr lang="fr-FR" smtClean="0"/>
              <a:pPr/>
              <a:t>17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1980867-F82F-4A46-A6C8-842DA4DA2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5664"/>
            <a:ext cx="9144000" cy="608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38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Introduction - HTTP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Bloc 1 - Web</a:t>
            </a:r>
          </a:p>
        </p:txBody>
      </p:sp>
    </p:spTree>
    <p:extLst>
      <p:ext uri="{BB962C8B-B14F-4D97-AF65-F5344CB8AC3E}">
        <p14:creationId xmlns:p14="http://schemas.microsoft.com/office/powerpoint/2010/main" val="188546964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B573BC-ECF7-2E47-BFC1-85ECAA9F5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Internet et le Web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0F6FEE-CBCA-1F4F-B200-C1D720151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Système d’information sur Internet</a:t>
            </a:r>
          </a:p>
          <a:p>
            <a:pPr lvl="1"/>
            <a:r>
              <a:rPr lang="fr-FR" dirty="0"/>
              <a:t>Ensemble de machines interconnectées</a:t>
            </a:r>
          </a:p>
          <a:p>
            <a:pPr lvl="1"/>
            <a:r>
              <a:rPr lang="fr-FR" dirty="0"/>
              <a:t>Modèle client-serveur</a:t>
            </a:r>
          </a:p>
          <a:p>
            <a:pPr lvl="2"/>
            <a:r>
              <a:rPr lang="fr-FR" dirty="0"/>
              <a:t>Client : envoie des requêtes à des serveurs pour obtenir du contenu </a:t>
            </a:r>
          </a:p>
          <a:p>
            <a:pPr lvl="2"/>
            <a:r>
              <a:rPr lang="fr-FR" dirty="0"/>
              <a:t>Serveur : répond aux requêtes des clients et fournit du contenu</a:t>
            </a:r>
          </a:p>
          <a:p>
            <a:r>
              <a:rPr lang="fr-FR" b="1" dirty="0"/>
              <a:t>Régi par un consortium : W3C	</a:t>
            </a:r>
          </a:p>
          <a:p>
            <a:pPr lvl="1"/>
            <a:r>
              <a:rPr lang="fr-FR" dirty="0"/>
              <a:t>Protocole : HTTP (</a:t>
            </a:r>
            <a:r>
              <a:rPr lang="fr-FR" i="1" dirty="0"/>
              <a:t>HyperText Transfer Protocol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Langages : HTML, CSS, JavaScript</a:t>
            </a:r>
          </a:p>
          <a:p>
            <a:pPr lvl="1"/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4DCC9B2-B418-CD43-950A-803321C2F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A04C-1355-4CE6-8050-4BD994E23BD5}" type="datetime4">
              <a:rPr lang="fr-FR" smtClean="0"/>
              <a:t>17 juin 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D52A78-1A31-404B-8692-974193451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DIU NSI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98A8F3A-04A3-CB48-B40E-457859CD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7727-CC04-7A46-938D-2CCFF056F773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67C9B85-5FDB-1444-83DE-CFFD991FA8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082"/>
          <a:stretch/>
        </p:blipFill>
        <p:spPr>
          <a:xfrm>
            <a:off x="5260919" y="4189550"/>
            <a:ext cx="3147143" cy="243149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28C0869-4599-F543-B4E6-4811C364AC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1" t="1464" r="1119" b="1864"/>
          <a:stretch/>
        </p:blipFill>
        <p:spPr>
          <a:xfrm>
            <a:off x="1022356" y="4361935"/>
            <a:ext cx="3046077" cy="208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18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31951B-A062-314A-BE79-DE3E7E0C7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Premier site Internet (1990)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9A0ADE-B31C-4F48-8AE9-3B9DA7CAB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3519" y="5720396"/>
            <a:ext cx="4438381" cy="481262"/>
          </a:xfrm>
        </p:spPr>
        <p:txBody>
          <a:bodyPr/>
          <a:lstStyle/>
          <a:p>
            <a:pPr marL="0" indent="0" algn="ctr">
              <a:buNone/>
            </a:pPr>
            <a:r>
              <a:rPr lang="fr-FR" sz="2000" dirty="0"/>
              <a:t>Revoir certains sites archivés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DC5414A-2EBE-2542-9795-DC13773A2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A04C-1355-4CE6-8050-4BD994E23BD5}" type="datetime4">
              <a:rPr lang="fr-FR" smtClean="0"/>
              <a:t>17 juin 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3EF956-9DC3-9642-AC0B-531573B13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DIU NSI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8340D2-6686-6F45-9844-84739318B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7727-CC04-7A46-938D-2CCFF056F773}" type="slidenum">
              <a:rPr lang="fr-FR" smtClean="0"/>
              <a:pPr/>
              <a:t>4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F20E98E-9B2A-F940-AC8D-7E8DA4544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55" y="1932575"/>
            <a:ext cx="3836111" cy="410183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AF00A34-A960-E145-9E97-64FF79ED7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60" y="1080884"/>
            <a:ext cx="4827335" cy="580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56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F55375-F447-2940-89B1-2AE51CA1E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Fonctionnement du Web (1/6)</a:t>
            </a:r>
          </a:p>
        </p:txBody>
      </p:sp>
      <p:sp>
        <p:nvSpPr>
          <p:cNvPr id="84" name="Google Shape;84;p1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fr-FR" dirty="0"/>
              <a:t>1. Utilisation d’un logiciel client : </a:t>
            </a:r>
            <a:r>
              <a:rPr lang="fr-FR" b="1" dirty="0"/>
              <a:t>navigateur web</a:t>
            </a:r>
          </a:p>
          <a:p>
            <a:pPr marL="0" indent="0">
              <a:spcBef>
                <a:spcPts val="0"/>
              </a:spcBef>
              <a:buNone/>
              <a:tabLst>
                <a:tab pos="352425" algn="l"/>
              </a:tabLst>
            </a:pPr>
            <a:r>
              <a:rPr lang="fr-FR" dirty="0"/>
              <a:t>2. Saisie d’une URL : </a:t>
            </a:r>
            <a:r>
              <a:rPr lang="fr-FR" b="1" dirty="0"/>
              <a:t>https://</a:t>
            </a:r>
            <a:r>
              <a:rPr lang="fr-FR" b="1" dirty="0" err="1"/>
              <a:t>www.u-bordeaux.fr</a:t>
            </a:r>
            <a:r>
              <a:rPr lang="fr-FR" b="1" dirty="0"/>
              <a:t>/ </a:t>
            </a:r>
            <a:br>
              <a:rPr lang="fr-FR" b="1" dirty="0"/>
            </a:br>
            <a:r>
              <a:rPr lang="fr-FR" b="1" dirty="0"/>
              <a:t>	</a:t>
            </a:r>
            <a:r>
              <a:rPr lang="fr-FR" sz="2000" dirty="0"/>
              <a:t>(</a:t>
            </a:r>
            <a:r>
              <a:rPr lang="fr-FR" sz="2000" i="1" dirty="0"/>
              <a:t>Uniform Resource Locator</a:t>
            </a:r>
            <a:r>
              <a:rPr lang="fr-FR" sz="2000" dirty="0"/>
              <a:t>)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18"/>
          <p:cNvPicPr preferRelativeResize="0"/>
          <p:nvPr/>
        </p:nvPicPr>
        <p:blipFill rotWithShape="1">
          <a:blip r:embed="rId3">
            <a:alphaModFix/>
          </a:blip>
          <a:srcRect l="21168" t="23855" r="59122" b="26703"/>
          <a:stretch/>
        </p:blipFill>
        <p:spPr>
          <a:xfrm>
            <a:off x="1013889" y="3339314"/>
            <a:ext cx="2437756" cy="3061257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7836337D-CA4B-B447-B1F8-F2B0689BBEBE}"/>
              </a:ext>
            </a:extLst>
          </p:cNvPr>
          <p:cNvGrpSpPr/>
          <p:nvPr/>
        </p:nvGrpSpPr>
        <p:grpSpPr>
          <a:xfrm>
            <a:off x="3839794" y="2958352"/>
            <a:ext cx="3705126" cy="3305015"/>
            <a:chOff x="3304621" y="2437788"/>
            <a:chExt cx="3289300" cy="2811001"/>
          </a:xfrm>
        </p:grpSpPr>
        <p:pic>
          <p:nvPicPr>
            <p:cNvPr id="87" name="Google Shape;8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22896" y="2437788"/>
              <a:ext cx="2852750" cy="1982425"/>
            </a:xfrm>
            <a:prstGeom prst="rect">
              <a:avLst/>
            </a:prstGeom>
            <a:noFill/>
            <a:ln w="1905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E81B9B36-3DC1-BE4E-9640-CA5B87C134ED}"/>
                </a:ext>
              </a:extLst>
            </p:cNvPr>
            <p:cNvSpPr txBox="1"/>
            <p:nvPr/>
          </p:nvSpPr>
          <p:spPr>
            <a:xfrm>
              <a:off x="4059403" y="2468011"/>
              <a:ext cx="1810590" cy="150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https://</a:t>
              </a:r>
              <a:r>
                <a:rPr lang="fr-FR" sz="600" dirty="0" err="1"/>
                <a:t>www.u-bordeaux.fr</a:t>
              </a:r>
              <a:r>
                <a:rPr lang="fr-FR" sz="600" dirty="0"/>
                <a:t>/</a:t>
              </a:r>
            </a:p>
          </p:txBody>
        </p:sp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588B0B76-8D48-2540-8CA5-A1B6D810B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04621" y="4639189"/>
              <a:ext cx="3289300" cy="609600"/>
            </a:xfrm>
            <a:prstGeom prst="rect">
              <a:avLst/>
            </a:prstGeom>
          </p:spPr>
        </p:pic>
      </p:grp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98A8F3A-04A3-CB48-B40E-457859CD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</p:spPr>
        <p:txBody>
          <a:bodyPr/>
          <a:lstStyle/>
          <a:p>
            <a:r>
              <a:rPr lang="fr-FR" dirty="0"/>
              <a:t>5</a:t>
            </a:r>
          </a:p>
        </p:txBody>
      </p:sp>
      <p:sp>
        <p:nvSpPr>
          <p:cNvPr id="10" name="Espace réservé de la date 3">
            <a:extLst>
              <a:ext uri="{FF2B5EF4-FFF2-40B4-BE49-F238E27FC236}">
                <a16:creationId xmlns:a16="http://schemas.microsoft.com/office/drawing/2014/main" id="{3D3E9FFB-A7FD-D749-901D-9F174BA846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702" y="6654800"/>
            <a:ext cx="2133600" cy="206375"/>
          </a:xfrm>
        </p:spPr>
        <p:txBody>
          <a:bodyPr/>
          <a:lstStyle/>
          <a:p>
            <a:fld id="{BB2FA04C-1355-4CE6-8050-4BD994E23BD5}" type="datetime4">
              <a:rPr lang="fr-FR" smtClean="0"/>
              <a:t>17 juin 2021</a:t>
            </a:fld>
            <a:endParaRPr lang="fr-FR" dirty="0"/>
          </a:p>
        </p:txBody>
      </p:sp>
      <p:sp>
        <p:nvSpPr>
          <p:cNvPr id="11" name="Espace réservé du pied de page 4">
            <a:extLst>
              <a:ext uri="{FF2B5EF4-FFF2-40B4-BE49-F238E27FC236}">
                <a16:creationId xmlns:a16="http://schemas.microsoft.com/office/drawing/2014/main" id="{895D4033-29C1-D049-8976-B7D26A913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39530" y="6654800"/>
            <a:ext cx="5257800" cy="206375"/>
          </a:xfrm>
        </p:spPr>
        <p:txBody>
          <a:bodyPr/>
          <a:lstStyle/>
          <a:p>
            <a:r>
              <a:rPr lang="fr-FR"/>
              <a:t>DIU NSI</a:t>
            </a:r>
          </a:p>
        </p:txBody>
      </p:sp>
    </p:spTree>
    <p:extLst>
      <p:ext uri="{BB962C8B-B14F-4D97-AF65-F5344CB8AC3E}">
        <p14:creationId xmlns:p14="http://schemas.microsoft.com/office/powerpoint/2010/main" val="4254482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17;p21">
            <a:extLst>
              <a:ext uri="{FF2B5EF4-FFF2-40B4-BE49-F238E27FC236}">
                <a16:creationId xmlns:a16="http://schemas.microsoft.com/office/drawing/2014/main" id="{A1E39C31-A602-D44B-BC26-9EF8BD453FB6}"/>
              </a:ext>
            </a:extLst>
          </p:cNvPr>
          <p:cNvCxnSpPr>
            <a:cxnSpLocks/>
          </p:cNvCxnSpPr>
          <p:nvPr/>
        </p:nvCxnSpPr>
        <p:spPr>
          <a:xfrm flipV="1">
            <a:off x="4218814" y="3314689"/>
            <a:ext cx="3041456" cy="1705232"/>
          </a:xfrm>
          <a:prstGeom prst="straightConnector1">
            <a:avLst/>
          </a:prstGeom>
          <a:noFill/>
          <a:ln w="381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85F55375-F447-2940-89B1-2AE51CA1E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Fonctionnement du Web (2/6)</a:t>
            </a:r>
          </a:p>
        </p:txBody>
      </p:sp>
      <p:sp>
        <p:nvSpPr>
          <p:cNvPr id="84" name="Google Shape;84;p1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fr-FR" dirty="0"/>
              <a:t>3. Résolution du nom de domaine : </a:t>
            </a:r>
            <a:r>
              <a:rPr lang="fr-FR" b="1" dirty="0" err="1"/>
              <a:t>www.u-bordeaux.fr</a:t>
            </a:r>
            <a:r>
              <a:rPr lang="fr-FR" b="1" dirty="0"/>
              <a:t>.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98A8F3A-04A3-CB48-B40E-457859CD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</p:spPr>
        <p:txBody>
          <a:bodyPr/>
          <a:lstStyle/>
          <a:p>
            <a:r>
              <a:rPr lang="fr-FR" dirty="0"/>
              <a:t>5</a:t>
            </a:r>
          </a:p>
        </p:txBody>
      </p:sp>
      <p:cxnSp>
        <p:nvCxnSpPr>
          <p:cNvPr id="15" name="Google Shape;117;p21">
            <a:extLst>
              <a:ext uri="{FF2B5EF4-FFF2-40B4-BE49-F238E27FC236}">
                <a16:creationId xmlns:a16="http://schemas.microsoft.com/office/drawing/2014/main" id="{EE986C7C-717A-A34D-8470-702E040310B6}"/>
              </a:ext>
            </a:extLst>
          </p:cNvPr>
          <p:cNvCxnSpPr>
            <a:cxnSpLocks/>
          </p:cNvCxnSpPr>
          <p:nvPr/>
        </p:nvCxnSpPr>
        <p:spPr>
          <a:xfrm flipV="1">
            <a:off x="4176584" y="3052119"/>
            <a:ext cx="3041456" cy="1705232"/>
          </a:xfrm>
          <a:prstGeom prst="straightConnector1">
            <a:avLst/>
          </a:prstGeom>
          <a:noFill/>
          <a:ln w="381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" name="Image 5">
            <a:extLst>
              <a:ext uri="{FF2B5EF4-FFF2-40B4-BE49-F238E27FC236}">
                <a16:creationId xmlns:a16="http://schemas.microsoft.com/office/drawing/2014/main" id="{4863BEE8-D73A-6D4A-B165-49C253E44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35" y="4469021"/>
            <a:ext cx="3822206" cy="2204139"/>
          </a:xfrm>
          <a:prstGeom prst="rect">
            <a:avLst/>
          </a:prstGeom>
        </p:spPr>
      </p:pic>
      <p:sp>
        <p:nvSpPr>
          <p:cNvPr id="17" name="Google Shape;115;p21">
            <a:extLst>
              <a:ext uri="{FF2B5EF4-FFF2-40B4-BE49-F238E27FC236}">
                <a16:creationId xmlns:a16="http://schemas.microsoft.com/office/drawing/2014/main" id="{552F46E8-C396-8F4E-978C-55C330B00C9F}"/>
              </a:ext>
            </a:extLst>
          </p:cNvPr>
          <p:cNvSpPr txBox="1"/>
          <p:nvPr/>
        </p:nvSpPr>
        <p:spPr>
          <a:xfrm>
            <a:off x="6986938" y="2074323"/>
            <a:ext cx="2071374" cy="459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i="1" dirty="0">
                <a:latin typeface="Calibri"/>
                <a:ea typeface="Calibri"/>
                <a:cs typeface="Calibri"/>
                <a:sym typeface="Calibri"/>
              </a:rPr>
              <a:t>Serveur(s) DNS</a:t>
            </a:r>
          </a:p>
        </p:txBody>
      </p:sp>
      <p:sp>
        <p:nvSpPr>
          <p:cNvPr id="18" name="Google Shape;116;p21">
            <a:extLst>
              <a:ext uri="{FF2B5EF4-FFF2-40B4-BE49-F238E27FC236}">
                <a16:creationId xmlns:a16="http://schemas.microsoft.com/office/drawing/2014/main" id="{526D78B9-06D4-BA4E-998A-E586915174FE}"/>
              </a:ext>
            </a:extLst>
          </p:cNvPr>
          <p:cNvSpPr/>
          <p:nvPr/>
        </p:nvSpPr>
        <p:spPr>
          <a:xfrm>
            <a:off x="4727088" y="3421961"/>
            <a:ext cx="2028775" cy="1496028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UDP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12964E-AAAA-6F48-8812-82ACBE01A32C}"/>
              </a:ext>
            </a:extLst>
          </p:cNvPr>
          <p:cNvSpPr/>
          <p:nvPr/>
        </p:nvSpPr>
        <p:spPr>
          <a:xfrm>
            <a:off x="4538437" y="2937812"/>
            <a:ext cx="2317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www.u-bordeaux.fr</a:t>
            </a:r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4DE750D-33D2-BB44-83C0-6EF5DA64C62E}"/>
              </a:ext>
            </a:extLst>
          </p:cNvPr>
          <p:cNvSpPr/>
          <p:nvPr/>
        </p:nvSpPr>
        <p:spPr>
          <a:xfrm>
            <a:off x="4540347" y="4933079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147.210.215.26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Espace réservé de la date 3">
            <a:extLst>
              <a:ext uri="{FF2B5EF4-FFF2-40B4-BE49-F238E27FC236}">
                <a16:creationId xmlns:a16="http://schemas.microsoft.com/office/drawing/2014/main" id="{A1896489-F011-8C49-8223-5CA2A9EF67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702" y="6654800"/>
            <a:ext cx="2133600" cy="206375"/>
          </a:xfrm>
        </p:spPr>
        <p:txBody>
          <a:bodyPr/>
          <a:lstStyle/>
          <a:p>
            <a:fld id="{BB2FA04C-1355-4CE6-8050-4BD994E23BD5}" type="datetime4">
              <a:rPr lang="fr-FR" smtClean="0"/>
              <a:t>17 juin 2021</a:t>
            </a:fld>
            <a:endParaRPr lang="fr-FR" dirty="0"/>
          </a:p>
        </p:txBody>
      </p:sp>
      <p:sp>
        <p:nvSpPr>
          <p:cNvPr id="26" name="Espace réservé du pied de page 4">
            <a:extLst>
              <a:ext uri="{FF2B5EF4-FFF2-40B4-BE49-F238E27FC236}">
                <a16:creationId xmlns:a16="http://schemas.microsoft.com/office/drawing/2014/main" id="{4FFD64EC-05D2-7B49-948D-CDF71D2D3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39530" y="6654800"/>
            <a:ext cx="5257800" cy="206375"/>
          </a:xfrm>
        </p:spPr>
        <p:txBody>
          <a:bodyPr/>
          <a:lstStyle/>
          <a:p>
            <a:r>
              <a:rPr lang="fr-FR"/>
              <a:t>DIU NSI</a:t>
            </a:r>
          </a:p>
        </p:txBody>
      </p:sp>
      <p:pic>
        <p:nvPicPr>
          <p:cNvPr id="27" name="Google Shape;113;p21">
            <a:extLst>
              <a:ext uri="{FF2B5EF4-FFF2-40B4-BE49-F238E27FC236}">
                <a16:creationId xmlns:a16="http://schemas.microsoft.com/office/drawing/2014/main" id="{D0B01DB8-F2BF-6240-90D4-BE6E4732A97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5863" y="2505123"/>
            <a:ext cx="2533524" cy="2533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7035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36742-338C-3C42-86B5-72E9D305A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Résolution du nom de domaine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E056E-6196-CB43-859C-030CE62DA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A04C-1355-4CE6-8050-4BD994E23BD5}" type="datetime4">
              <a:rPr lang="fr-FR" smtClean="0"/>
              <a:t>17 juin 2021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EDF7-9738-DF47-A25B-2DECD3D90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DIU NSI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33C6E-0F3F-CA4F-B769-411D9AE00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7727-CC04-7A46-938D-2CCFF056F773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C080A0-E185-4A42-93B4-58FA6A665FCB}"/>
              </a:ext>
            </a:extLst>
          </p:cNvPr>
          <p:cNvSpPr/>
          <p:nvPr/>
        </p:nvSpPr>
        <p:spPr>
          <a:xfrm>
            <a:off x="1655232" y="6235184"/>
            <a:ext cx="53763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linkClick r:id="rId3"/>
              </a:rPr>
              <a:t>https://fr.wikipedia.org/wiki/Domain_Name_System</a:t>
            </a:r>
            <a:endParaRPr lang="en-US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E7A262-E3E3-3D4A-B79D-A8AB40630CEF}"/>
              </a:ext>
            </a:extLst>
          </p:cNvPr>
          <p:cNvSpPr/>
          <p:nvPr/>
        </p:nvSpPr>
        <p:spPr>
          <a:xfrm>
            <a:off x="457200" y="1033789"/>
            <a:ext cx="39773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/>
              <a:t>Exemple :</a:t>
            </a:r>
            <a:r>
              <a:rPr lang="fr-FR" sz="2400" b="1" dirty="0"/>
              <a:t> </a:t>
            </a:r>
            <a:r>
              <a:rPr lang="fr-FR" sz="2400" b="1" dirty="0" err="1"/>
              <a:t>fr.wikipedia.org</a:t>
            </a:r>
            <a:r>
              <a:rPr lang="fr-FR" sz="2400" b="1" dirty="0"/>
              <a:t>.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B3759372-E200-1148-BE7B-955D64EA62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636" y="1947601"/>
            <a:ext cx="8312728" cy="390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8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36742-338C-3C42-86B5-72E9D305A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Résolution du nom de domaine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6D50AD6-F8C8-8541-9E44-32071F70CA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83833" y="1184746"/>
            <a:ext cx="5376333" cy="48895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E056E-6196-CB43-859C-030CE62DA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A04C-1355-4CE6-8050-4BD994E23BD5}" type="datetime4">
              <a:rPr lang="fr-FR" smtClean="0"/>
              <a:t>17 juin 2021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BEDF7-9738-DF47-A25B-2DECD3D90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DIU NSI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33C6E-0F3F-CA4F-B769-411D9AE00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7727-CC04-7A46-938D-2CCFF056F773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C080A0-E185-4A42-93B4-58FA6A665FCB}"/>
              </a:ext>
            </a:extLst>
          </p:cNvPr>
          <p:cNvSpPr/>
          <p:nvPr/>
        </p:nvSpPr>
        <p:spPr>
          <a:xfrm>
            <a:off x="1655232" y="6235184"/>
            <a:ext cx="53763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linkClick r:id="rId5"/>
              </a:rPr>
              <a:t>https://fr.wikipedia.org/wiki/Domain_Name_System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50442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863" y="2505123"/>
            <a:ext cx="2533524" cy="25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7921C1D7-9AAD-1441-9F6A-F19970F89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Fonctionnement du Web (3/6)</a:t>
            </a:r>
          </a:p>
        </p:txBody>
      </p:sp>
      <p:sp>
        <p:nvSpPr>
          <p:cNvPr id="114" name="Google Shape;114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ea typeface="Calibri"/>
                <a:cs typeface="Calibri"/>
                <a:sym typeface="Calibri"/>
              </a:rPr>
              <a:t>4. Envoie d’une requête avec le protocole </a:t>
            </a:r>
            <a:r>
              <a:rPr lang="fr-FR" sz="2400" b="1" dirty="0">
                <a:ea typeface="Calibri"/>
                <a:cs typeface="Calibri"/>
                <a:sym typeface="Calibri"/>
              </a:rPr>
              <a:t>HTTP</a:t>
            </a:r>
            <a:endParaRPr lang="fr-FR" sz="2400" dirty="0">
              <a:ea typeface="Calibri"/>
              <a:cs typeface="Calibri"/>
              <a:sym typeface="Calibri"/>
            </a:endParaRPr>
          </a:p>
        </p:txBody>
      </p:sp>
      <p:cxnSp>
        <p:nvCxnSpPr>
          <p:cNvPr id="117" name="Google Shape;117;p21"/>
          <p:cNvCxnSpPr>
            <a:cxnSpLocks/>
          </p:cNvCxnSpPr>
          <p:nvPr/>
        </p:nvCxnSpPr>
        <p:spPr>
          <a:xfrm flipV="1">
            <a:off x="4176584" y="3052119"/>
            <a:ext cx="3041456" cy="1705232"/>
          </a:xfrm>
          <a:prstGeom prst="straightConnector1">
            <a:avLst/>
          </a:prstGeom>
          <a:noFill/>
          <a:ln w="381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6" name="Google Shape;116;p21"/>
          <p:cNvSpPr/>
          <p:nvPr/>
        </p:nvSpPr>
        <p:spPr>
          <a:xfrm>
            <a:off x="4727088" y="3421961"/>
            <a:ext cx="2028775" cy="1496028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HTTP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B87F28A-5152-D743-821E-A2AA15F99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35" y="4469021"/>
            <a:ext cx="3822206" cy="2204139"/>
          </a:xfrm>
          <a:prstGeom prst="rect">
            <a:avLst/>
          </a:prstGeom>
        </p:spPr>
      </p:pic>
      <p:sp>
        <p:nvSpPr>
          <p:cNvPr id="26" name="Google Shape;115;p21">
            <a:extLst>
              <a:ext uri="{FF2B5EF4-FFF2-40B4-BE49-F238E27FC236}">
                <a16:creationId xmlns:a16="http://schemas.microsoft.com/office/drawing/2014/main" id="{0FE2D915-A07F-5D44-8233-B3AA06B6B7EA}"/>
              </a:ext>
            </a:extLst>
          </p:cNvPr>
          <p:cNvSpPr txBox="1"/>
          <p:nvPr/>
        </p:nvSpPr>
        <p:spPr>
          <a:xfrm>
            <a:off x="7218040" y="2089283"/>
            <a:ext cx="1705826" cy="459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i="1" dirty="0">
                <a:latin typeface="Calibri"/>
                <a:ea typeface="Calibri"/>
                <a:cs typeface="Calibri"/>
                <a:sym typeface="Calibri"/>
              </a:rPr>
              <a:t>Serveur  de UB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98A8F3A-04A3-CB48-B40E-457859CD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</p:spPr>
        <p:txBody>
          <a:bodyPr/>
          <a:lstStyle/>
          <a:p>
            <a:r>
              <a:rPr lang="fr-FR" dirty="0"/>
              <a:t>6</a:t>
            </a:r>
          </a:p>
        </p:txBody>
      </p:sp>
      <p:sp>
        <p:nvSpPr>
          <p:cNvPr id="10" name="Espace réservé de la date 3">
            <a:extLst>
              <a:ext uri="{FF2B5EF4-FFF2-40B4-BE49-F238E27FC236}">
                <a16:creationId xmlns:a16="http://schemas.microsoft.com/office/drawing/2014/main" id="{AA6214C8-5A44-9D4F-A7D1-22A6346D22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702" y="6654800"/>
            <a:ext cx="2133600" cy="206375"/>
          </a:xfrm>
        </p:spPr>
        <p:txBody>
          <a:bodyPr/>
          <a:lstStyle/>
          <a:p>
            <a:fld id="{BB2FA04C-1355-4CE6-8050-4BD994E23BD5}" type="datetime4">
              <a:rPr lang="fr-FR" smtClean="0"/>
              <a:t>17 juin 2021</a:t>
            </a:fld>
            <a:endParaRPr lang="fr-FR" dirty="0"/>
          </a:p>
        </p:txBody>
      </p:sp>
      <p:sp>
        <p:nvSpPr>
          <p:cNvPr id="11" name="Espace réservé du pied de page 4">
            <a:extLst>
              <a:ext uri="{FF2B5EF4-FFF2-40B4-BE49-F238E27FC236}">
                <a16:creationId xmlns:a16="http://schemas.microsoft.com/office/drawing/2014/main" id="{7CAAF958-82CD-634D-9DFC-79EE0723D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39530" y="6654800"/>
            <a:ext cx="5257800" cy="206375"/>
          </a:xfrm>
        </p:spPr>
        <p:txBody>
          <a:bodyPr/>
          <a:lstStyle/>
          <a:p>
            <a:r>
              <a:rPr lang="fr-FR"/>
              <a:t>DIU NSI</a:t>
            </a:r>
          </a:p>
        </p:txBody>
      </p:sp>
    </p:spTree>
    <p:extLst>
      <p:ext uri="{BB962C8B-B14F-4D97-AF65-F5344CB8AC3E}">
        <p14:creationId xmlns:p14="http://schemas.microsoft.com/office/powerpoint/2010/main" val="136917618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Personnalisée 17">
      <a:dk1>
        <a:srgbClr val="000000"/>
      </a:dk1>
      <a:lt1>
        <a:srgbClr val="FFFFFF"/>
      </a:lt1>
      <a:dk2>
        <a:srgbClr val="BEAD8A"/>
      </a:dk2>
      <a:lt2>
        <a:srgbClr val="443A31"/>
      </a:lt2>
      <a:accent1>
        <a:srgbClr val="009DE0"/>
      </a:accent1>
      <a:accent2>
        <a:srgbClr val="63C6F5"/>
      </a:accent2>
      <a:accent3>
        <a:srgbClr val="9FDAF9"/>
      </a:accent3>
      <a:accent4>
        <a:srgbClr val="9F3E91"/>
      </a:accent4>
      <a:accent5>
        <a:srgbClr val="DACC52"/>
      </a:accent5>
      <a:accent6>
        <a:srgbClr val="EC6C43"/>
      </a:accent6>
      <a:hlink>
        <a:srgbClr val="9F3E91"/>
      </a:hlink>
      <a:folHlink>
        <a:srgbClr val="34B1A9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1442</TotalTime>
  <Words>853</Words>
  <Application>Microsoft Macintosh PowerPoint</Application>
  <PresentationFormat>On-screen Show (4:3)</PresentationFormat>
  <Paragraphs>146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Brix Slab Bold</vt:lpstr>
      <vt:lpstr>Calibri</vt:lpstr>
      <vt:lpstr>Lucida Grande</vt:lpstr>
      <vt:lpstr>Source Code Pro</vt:lpstr>
      <vt:lpstr>Wingdings</vt:lpstr>
      <vt:lpstr>Thème Office</vt:lpstr>
      <vt:lpstr>PowerPoint Presentation</vt:lpstr>
      <vt:lpstr>Bloc 1 - Web</vt:lpstr>
      <vt:lpstr>Internet et le Web</vt:lpstr>
      <vt:lpstr>Premier site Internet (1990)</vt:lpstr>
      <vt:lpstr>Fonctionnement du Web (1/6)</vt:lpstr>
      <vt:lpstr>Fonctionnement du Web (2/6)</vt:lpstr>
      <vt:lpstr>Résolution du nom de domaine</vt:lpstr>
      <vt:lpstr>Résolution du nom de domaine</vt:lpstr>
      <vt:lpstr>Fonctionnement du Web (3/6)</vt:lpstr>
      <vt:lpstr>Fonctionnement du Web (4/6)</vt:lpstr>
      <vt:lpstr>Fonctionnement du Web (5/6)</vt:lpstr>
      <vt:lpstr>Fonctionnement du Web (6/6)</vt:lpstr>
      <vt:lpstr>Protocole HTTP (Hyper Text Transfer Protocol)</vt:lpstr>
      <vt:lpstr>Protocole HTTP (Hyper Text Transfer Protocol)</vt:lpstr>
      <vt:lpstr>Une transaction typique (1)</vt:lpstr>
      <vt:lpstr>Une transaction typique (2)</vt:lpstr>
      <vt:lpstr>Inspection en mode développeur</vt:lpstr>
    </vt:vector>
  </TitlesOfParts>
  <Company>UBx1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université Bx1</dc:creator>
  <cp:lastModifiedBy>Pierre Bénard</cp:lastModifiedBy>
  <cp:revision>101</cp:revision>
  <dcterms:created xsi:type="dcterms:W3CDTF">2013-12-13T12:27:54Z</dcterms:created>
  <dcterms:modified xsi:type="dcterms:W3CDTF">2021-06-17T08:29:06Z</dcterms:modified>
</cp:coreProperties>
</file>